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256" r:id="rId2"/>
    <p:sldId id="456" r:id="rId3"/>
    <p:sldId id="457" r:id="rId4"/>
    <p:sldId id="503" r:id="rId5"/>
    <p:sldId id="489" r:id="rId6"/>
    <p:sldId id="458" r:id="rId7"/>
    <p:sldId id="459" r:id="rId8"/>
    <p:sldId id="504" r:id="rId9"/>
    <p:sldId id="513" r:id="rId10"/>
    <p:sldId id="461" r:id="rId11"/>
    <p:sldId id="507" r:id="rId12"/>
    <p:sldId id="462" r:id="rId13"/>
    <p:sldId id="494" r:id="rId14"/>
    <p:sldId id="508" r:id="rId15"/>
    <p:sldId id="479" r:id="rId16"/>
    <p:sldId id="490" r:id="rId17"/>
    <p:sldId id="509" r:id="rId18"/>
    <p:sldId id="491" r:id="rId19"/>
    <p:sldId id="470" r:id="rId20"/>
    <p:sldId id="471" r:id="rId21"/>
    <p:sldId id="498" r:id="rId22"/>
    <p:sldId id="499" r:id="rId23"/>
    <p:sldId id="500" r:id="rId24"/>
    <p:sldId id="502" r:id="rId25"/>
    <p:sldId id="477" r:id="rId26"/>
    <p:sldId id="512" r:id="rId27"/>
    <p:sldId id="396" r:id="rId28"/>
    <p:sldId id="460" r:id="rId29"/>
    <p:sldId id="510" r:id="rId30"/>
    <p:sldId id="478" r:id="rId31"/>
    <p:sldId id="511" r:id="rId32"/>
  </p:sldIdLst>
  <p:sldSz cx="9144000" cy="6858000" type="screen4x3"/>
  <p:notesSz cx="6797675" cy="99282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BBAB"/>
    <a:srgbClr val="0CA1C9"/>
    <a:srgbClr val="EA4A54"/>
    <a:srgbClr val="B9B9B9"/>
    <a:srgbClr val="197EC6"/>
    <a:srgbClr val="006699"/>
    <a:srgbClr val="3B797E"/>
    <a:srgbClr val="28475F"/>
    <a:srgbClr val="0033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2" autoAdjust="0"/>
    <p:restoredTop sz="78846" autoAdjust="0"/>
  </p:normalViewPr>
  <p:slideViewPr>
    <p:cSldViewPr showGuides="1">
      <p:cViewPr>
        <p:scale>
          <a:sx n="83" d="100"/>
          <a:sy n="83" d="100"/>
        </p:scale>
        <p:origin x="1456" y="528"/>
      </p:cViewPr>
      <p:guideLst>
        <p:guide orient="horz" pos="2160"/>
        <p:guide pos="2880"/>
      </p:guideLst>
    </p:cSldViewPr>
  </p:slideViewPr>
  <p:outlineViewPr>
    <p:cViewPr>
      <p:scale>
        <a:sx n="33" d="100"/>
        <a:sy n="33" d="100"/>
      </p:scale>
      <p:origin x="0" y="-10684"/>
    </p:cViewPr>
  </p:outlineViewPr>
  <p:notesTextViewPr>
    <p:cViewPr>
      <p:scale>
        <a:sx n="125" d="100"/>
        <a:sy n="125" d="100"/>
      </p:scale>
      <p:origin x="0" y="0"/>
    </p:cViewPr>
  </p:notesTextViewPr>
  <p:notesViewPr>
    <p:cSldViewPr>
      <p:cViewPr varScale="1">
        <p:scale>
          <a:sx n="48" d="100"/>
          <a:sy n="48" d="100"/>
        </p:scale>
        <p:origin x="2764" y="3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440" tIns="45720" rIns="91440" bIns="45720" rtlCol="0"/>
          <a:lstStyle>
            <a:lvl1pPr algn="r">
              <a:defRPr sz="1200"/>
            </a:lvl1pPr>
          </a:lstStyle>
          <a:p>
            <a:fld id="{EEF8CAF1-A52E-4CE0-936F-2EF96831695C}" type="datetimeFigureOut">
              <a:rPr lang="zh-CN" altLang="en-US" smtClean="0"/>
              <a:t>2018/10/10</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88194F4E-40F4-4C70-9A36-5D01B444D1DC}" type="slidenum">
              <a:rPr lang="zh-CN" altLang="en-US" smtClean="0"/>
              <a:t>‹#›</a:t>
            </a:fld>
            <a:endParaRPr lang="zh-CN" altLang="en-US"/>
          </a:p>
        </p:txBody>
      </p:sp>
    </p:spTree>
    <p:extLst>
      <p:ext uri="{BB962C8B-B14F-4D97-AF65-F5344CB8AC3E}">
        <p14:creationId xmlns:p14="http://schemas.microsoft.com/office/powerpoint/2010/main" val="1809028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A8E2E362-6A50-4047-B83D-450B0D5E65AB}" type="datetimeFigureOut">
              <a:rPr lang="zh-CN" altLang="en-US" smtClean="0"/>
              <a:t>2018/10/10</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2EB47890-5446-4662-AB75-3CEB6FA02C87}" type="slidenum">
              <a:rPr lang="zh-CN" altLang="en-US" smtClean="0"/>
              <a:t>‹#›</a:t>
            </a:fld>
            <a:endParaRPr lang="zh-CN" altLang="en-US"/>
          </a:p>
        </p:txBody>
      </p:sp>
    </p:spTree>
    <p:extLst>
      <p:ext uri="{BB962C8B-B14F-4D97-AF65-F5344CB8AC3E}">
        <p14:creationId xmlns:p14="http://schemas.microsoft.com/office/powerpoint/2010/main" val="3591656364"/>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[START]Thank you for the introduction, and </a:t>
            </a:r>
            <a:r>
              <a:rPr lang="en-US" altLang="zh-CN" sz="1600" kern="1200" dirty="0" smtClean="0">
                <a:solidFill>
                  <a:schemeClr val="tx1"/>
                </a:solidFill>
                <a:effectLst/>
                <a:latin typeface="+mn-lt"/>
                <a:ea typeface="+mn-ea"/>
                <a:cs typeface="+mn-cs"/>
              </a:rPr>
              <a:t>hello </a:t>
            </a:r>
            <a:r>
              <a:rPr lang="en-US" altLang="zh-CN" sz="1600" kern="1200" dirty="0" smtClean="0">
                <a:solidFill>
                  <a:schemeClr val="tx1"/>
                </a:solidFill>
                <a:effectLst/>
                <a:latin typeface="+mn-lt"/>
                <a:ea typeface="+mn-ea"/>
                <a:cs typeface="+mn-cs"/>
              </a:rPr>
              <a:t>everyone</a:t>
            </a:r>
            <a:endParaRPr lang="zh-CN" altLang="en-US"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Today I’m going to talk about our work </a:t>
            </a:r>
            <a:endParaRPr lang="zh-CN" altLang="en-US"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CA1C9"/>
                </a:solidFill>
                <a:ea typeface="+mn-ea"/>
              </a:rPr>
              <a:t>Embracing </a:t>
            </a:r>
            <a:r>
              <a:rPr lang="en-US" altLang="zh-CN" dirty="0" smtClean="0">
                <a:solidFill>
                  <a:srgbClr val="EA4A54"/>
                </a:solidFill>
                <a:ea typeface="+mn-ea"/>
              </a:rPr>
              <a:t>Spatial Awareness </a:t>
            </a:r>
            <a:r>
              <a:rPr lang="en-US" altLang="zh-CN" dirty="0" smtClean="0">
                <a:solidFill>
                  <a:srgbClr val="0CA1C9"/>
                </a:solidFill>
                <a:ea typeface="+mn-ea"/>
              </a:rPr>
              <a:t>For Reliable </a:t>
            </a:r>
            <a:r>
              <a:rPr lang="en-US" altLang="zh-CN" dirty="0" err="1" smtClean="0">
                <a:solidFill>
                  <a:srgbClr val="0CA1C9"/>
                </a:solidFill>
                <a:ea typeface="+mn-ea"/>
              </a:rPr>
              <a:t>WiFi</a:t>
            </a:r>
            <a:r>
              <a:rPr lang="en-US" altLang="zh-CN" dirty="0" smtClean="0">
                <a:solidFill>
                  <a:srgbClr val="0CA1C9"/>
                </a:solidFill>
                <a:ea typeface="+mn-ea"/>
              </a:rPr>
              <a:t>-based Indoor Location Systems</a:t>
            </a:r>
            <a:endParaRPr lang="zh-CN" altLang="en-US" sz="1800"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a:t>
            </a:fld>
            <a:endParaRPr lang="zh-CN" altLang="en-US"/>
          </a:p>
        </p:txBody>
      </p:sp>
    </p:spTree>
    <p:extLst>
      <p:ext uri="{BB962C8B-B14F-4D97-AF65-F5344CB8AC3E}">
        <p14:creationId xmlns:p14="http://schemas.microsoft.com/office/powerpoint/2010/main" val="2865168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As</a:t>
            </a:r>
            <a:r>
              <a:rPr lang="en-US" altLang="zh-CN" sz="1600" kern="1200" baseline="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shown </a:t>
            </a:r>
            <a:r>
              <a:rPr lang="en-US" altLang="zh-CN" sz="1600" kern="1200" dirty="0" smtClean="0">
                <a:solidFill>
                  <a:schemeClr val="tx1"/>
                </a:solidFill>
                <a:effectLst/>
                <a:latin typeface="+mn-lt"/>
                <a:ea typeface="+mn-ea"/>
                <a:cs typeface="+mn-cs"/>
              </a:rPr>
              <a:t>in the </a:t>
            </a:r>
            <a:r>
              <a:rPr lang="en-US" altLang="zh-CN" sz="1600" kern="1200" dirty="0" smtClean="0">
                <a:solidFill>
                  <a:schemeClr val="tx1"/>
                </a:solidFill>
                <a:effectLst/>
                <a:latin typeface="+mn-lt"/>
                <a:ea typeface="+mn-ea"/>
                <a:cs typeface="+mn-cs"/>
              </a:rPr>
              <a:t>CDF</a:t>
            </a:r>
            <a:r>
              <a:rPr lang="en-US" altLang="zh-CN" sz="1600" kern="1200" baseline="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figure</a:t>
            </a:r>
            <a:r>
              <a:rPr lang="en-US" altLang="zh-CN" sz="1600" kern="1200" dirty="0" smtClean="0">
                <a:solidFill>
                  <a:schemeClr val="tx1"/>
                </a:solidFill>
                <a:effectLst/>
                <a:latin typeface="+mn-lt"/>
                <a:ea typeface="+mn-ea"/>
                <a:cs typeface="+mn-cs"/>
              </a:rPr>
              <a:t>, we collect and re-collect the RSS fingerprints at the same location a day before and after, although the RSS bias from the same locations is large, the RSS Gradient bias which means the bias between a location and its nearby location’s RSS difference is smaller.</a:t>
            </a:r>
            <a:endParaRPr lang="zh-CN" altLang="zh-CN"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So we can leverage the spatial gradient as a new stable form</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10</a:t>
            </a:fld>
            <a:endParaRPr lang="zh-CN" altLang="en-US"/>
          </a:p>
        </p:txBody>
      </p:sp>
    </p:spTree>
    <p:extLst>
      <p:ext uri="{BB962C8B-B14F-4D97-AF65-F5344CB8AC3E}">
        <p14:creationId xmlns:p14="http://schemas.microsoft.com/office/powerpoint/2010/main" val="337483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Our</a:t>
            </a:r>
            <a:r>
              <a:rPr lang="en-US" altLang="zh-CN" sz="1600" kern="1200" baseline="0" dirty="0" smtClean="0">
                <a:solidFill>
                  <a:schemeClr val="tx1"/>
                </a:solidFill>
                <a:effectLst/>
                <a:latin typeface="+mn-lt"/>
                <a:ea typeface="+mn-ea"/>
                <a:cs typeface="+mn-cs"/>
              </a:rPr>
              <a:t> goal is to design a new form</a:t>
            </a:r>
          </a:p>
          <a:p>
            <a:r>
              <a:rPr lang="en-US" altLang="zh-CN" sz="1600" kern="1200" baseline="0" dirty="0" smtClean="0">
                <a:solidFill>
                  <a:schemeClr val="tx1"/>
                </a:solidFill>
                <a:effectLst/>
                <a:latin typeface="+mn-lt"/>
                <a:ea typeface="+mn-ea"/>
                <a:cs typeface="+mn-cs"/>
              </a:rPr>
              <a:t>[CLICK] In our previous work </a:t>
            </a:r>
            <a:r>
              <a:rPr lang="en-US" altLang="zh-CN" sz="1600" kern="1200" baseline="0" dirty="0" err="1" smtClean="0">
                <a:solidFill>
                  <a:schemeClr val="tx1"/>
                </a:solidFill>
                <a:effectLst/>
                <a:latin typeface="+mn-lt"/>
                <a:ea typeface="+mn-ea"/>
                <a:cs typeface="+mn-cs"/>
              </a:rPr>
              <a:t>ViVi</a:t>
            </a:r>
            <a:r>
              <a:rPr lang="en-US" altLang="zh-CN" sz="1600" kern="1200" baseline="0" dirty="0" smtClean="0">
                <a:solidFill>
                  <a:schemeClr val="tx1"/>
                </a:solidFill>
                <a:effectLst/>
                <a:latin typeface="+mn-lt"/>
                <a:ea typeface="+mn-ea"/>
                <a:cs typeface="+mn-cs"/>
              </a:rPr>
              <a:t>, we propose Fingerprint Spatial Gradient, which leverages the fingerprint similarity between nearby locations as a new form</a:t>
            </a:r>
          </a:p>
          <a:p>
            <a:r>
              <a:rPr lang="en-US" altLang="zh-CN" sz="1600" kern="1200" baseline="0" dirty="0" smtClean="0">
                <a:solidFill>
                  <a:schemeClr val="tx1"/>
                </a:solidFill>
                <a:effectLst/>
                <a:latin typeface="+mn-lt"/>
                <a:ea typeface="+mn-ea"/>
                <a:cs typeface="+mn-cs"/>
              </a:rPr>
              <a:t>[CLICK] And in this work </a:t>
            </a:r>
            <a:r>
              <a:rPr lang="en-US" altLang="zh-CN" sz="1600" kern="1200" baseline="0" dirty="0" err="1" smtClean="0">
                <a:solidFill>
                  <a:schemeClr val="tx1"/>
                </a:solidFill>
                <a:effectLst/>
                <a:latin typeface="+mn-lt"/>
                <a:ea typeface="+mn-ea"/>
                <a:cs typeface="+mn-cs"/>
              </a:rPr>
              <a:t>ViViPlus</a:t>
            </a:r>
            <a:endParaRPr lang="en-US" altLang="zh-CN" sz="1600" kern="1200" baseline="0" dirty="0" smtClean="0">
              <a:solidFill>
                <a:schemeClr val="tx1"/>
              </a:solidFill>
              <a:effectLst/>
              <a:latin typeface="+mn-lt"/>
              <a:ea typeface="+mn-ea"/>
              <a:cs typeface="+mn-cs"/>
            </a:endParaRPr>
          </a:p>
          <a:p>
            <a:r>
              <a:rPr lang="en-US" altLang="zh-CN" sz="1600" kern="1200" baseline="0" dirty="0" smtClean="0">
                <a:solidFill>
                  <a:schemeClr val="tx1"/>
                </a:solidFill>
                <a:effectLst/>
                <a:latin typeface="+mn-lt"/>
                <a:ea typeface="+mn-ea"/>
                <a:cs typeface="+mn-cs"/>
              </a:rPr>
              <a:t>[CLICK] We decouple the traditional fingerprint and embracing spatial gradient directly on RSS values and</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make a breakthrough</a:t>
            </a:r>
          </a:p>
        </p:txBody>
      </p:sp>
      <p:sp>
        <p:nvSpPr>
          <p:cNvPr id="4" name="灯片编号占位符 3"/>
          <p:cNvSpPr>
            <a:spLocks noGrp="1"/>
          </p:cNvSpPr>
          <p:nvPr>
            <p:ph type="sldNum" sz="quarter" idx="10"/>
          </p:nvPr>
        </p:nvSpPr>
        <p:spPr/>
        <p:txBody>
          <a:bodyPr/>
          <a:lstStyle/>
          <a:p>
            <a:fld id="{2EB47890-5446-4662-AB75-3CEB6FA02C87}" type="slidenum">
              <a:rPr lang="zh-CN" altLang="en-US" smtClean="0"/>
              <a:t>11</a:t>
            </a:fld>
            <a:endParaRPr lang="zh-CN" altLang="en-US"/>
          </a:p>
        </p:txBody>
      </p:sp>
    </p:spTree>
    <p:extLst>
      <p:ext uri="{BB962C8B-B14F-4D97-AF65-F5344CB8AC3E}">
        <p14:creationId xmlns:p14="http://schemas.microsoft.com/office/powerpoint/2010/main" val="1549247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Based on this insight, we propose and leverage the </a:t>
            </a:r>
            <a:r>
              <a:rPr lang="en-US" altLang="zh-CN" sz="1600" kern="1200" dirty="0" smtClean="0">
                <a:solidFill>
                  <a:schemeClr val="tx1"/>
                </a:solidFill>
                <a:effectLst/>
                <a:latin typeface="+mn-lt"/>
                <a:ea typeface="+mn-ea"/>
                <a:cs typeface="+mn-cs"/>
              </a:rPr>
              <a:t>RSG </a:t>
            </a:r>
            <a:r>
              <a:rPr lang="en-US" altLang="zh-CN" sz="1600" kern="1200" dirty="0" smtClean="0">
                <a:solidFill>
                  <a:schemeClr val="tx1"/>
                </a:solidFill>
                <a:effectLst/>
                <a:latin typeface="+mn-lt"/>
                <a:ea typeface="+mn-ea"/>
                <a:cs typeface="+mn-cs"/>
              </a:rPr>
              <a:t>form, as shown in the figure, for a specific location, </a:t>
            </a:r>
            <a:r>
              <a:rPr lang="en-US" altLang="zh-CN" sz="1600" kern="1200" dirty="0" smtClean="0">
                <a:solidFill>
                  <a:schemeClr val="tx1"/>
                </a:solidFill>
                <a:effectLst/>
                <a:latin typeface="+mn-lt"/>
                <a:ea typeface="+mn-ea"/>
                <a:cs typeface="+mn-cs"/>
              </a:rPr>
              <a:t>the</a:t>
            </a:r>
            <a:r>
              <a:rPr lang="en-US" altLang="zh-CN" sz="1600" kern="1200" baseline="0" dirty="0" smtClean="0">
                <a:solidFill>
                  <a:schemeClr val="tx1"/>
                </a:solidFill>
                <a:effectLst/>
                <a:latin typeface="+mn-lt"/>
                <a:ea typeface="+mn-ea"/>
                <a:cs typeface="+mn-cs"/>
              </a:rPr>
              <a:t> RSG Matrix</a:t>
            </a:r>
            <a:r>
              <a:rPr lang="en-US" altLang="zh-CN"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describes the </a:t>
            </a:r>
            <a:r>
              <a:rPr lang="en-US" altLang="zh-CN" sz="1600" kern="1200" dirty="0" smtClean="0">
                <a:solidFill>
                  <a:schemeClr val="tx1"/>
                </a:solidFill>
                <a:effectLst/>
                <a:latin typeface="+mn-lt"/>
                <a:ea typeface="+mn-ea"/>
                <a:cs typeface="+mn-cs"/>
              </a:rPr>
              <a:t>RSS </a:t>
            </a:r>
            <a:r>
              <a:rPr lang="en-US" altLang="zh-CN" sz="1600" kern="1200" dirty="0" smtClean="0">
                <a:solidFill>
                  <a:schemeClr val="tx1"/>
                </a:solidFill>
                <a:effectLst/>
                <a:latin typeface="+mn-lt"/>
                <a:ea typeface="+mn-ea"/>
                <a:cs typeface="+mn-cs"/>
              </a:rPr>
              <a:t>similarity trend between the </a:t>
            </a:r>
            <a:r>
              <a:rPr lang="en-US" altLang="zh-CN" sz="1600" kern="1200" dirty="0" smtClean="0">
                <a:solidFill>
                  <a:schemeClr val="tx1"/>
                </a:solidFill>
                <a:effectLst/>
                <a:latin typeface="+mn-lt"/>
                <a:ea typeface="+mn-ea"/>
                <a:cs typeface="+mn-cs"/>
              </a:rPr>
              <a:t>RSS </a:t>
            </a:r>
            <a:r>
              <a:rPr lang="en-US" altLang="zh-CN" sz="1600" kern="1200" dirty="0" smtClean="0">
                <a:solidFill>
                  <a:schemeClr val="tx1"/>
                </a:solidFill>
                <a:effectLst/>
                <a:latin typeface="+mn-lt"/>
                <a:ea typeface="+mn-ea"/>
                <a:cs typeface="+mn-cs"/>
              </a:rPr>
              <a:t>of that location and several of its </a:t>
            </a:r>
            <a:r>
              <a:rPr lang="en-US" altLang="zh-CN" sz="1600" kern="1200" dirty="0" err="1" smtClean="0">
                <a:solidFill>
                  <a:schemeClr val="tx1"/>
                </a:solidFill>
                <a:effectLst/>
                <a:latin typeface="+mn-lt"/>
                <a:ea typeface="+mn-ea"/>
                <a:cs typeface="+mn-cs"/>
              </a:rPr>
              <a:t>neighbouring</a:t>
            </a:r>
            <a:r>
              <a:rPr lang="en-US" altLang="zh-CN" sz="1600" kern="1200" dirty="0" smtClean="0">
                <a:solidFill>
                  <a:schemeClr val="tx1"/>
                </a:solidFill>
                <a:effectLst/>
                <a:latin typeface="+mn-lt"/>
                <a:ea typeface="+mn-ea"/>
                <a:cs typeface="+mn-cs"/>
              </a:rPr>
              <a:t> locations. </a:t>
            </a:r>
            <a:endParaRPr lang="en-US" altLang="zh-CN"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For a specific location,</a:t>
            </a:r>
            <a:r>
              <a:rPr lang="en-US" altLang="zh-CN" sz="1600" kern="1200" baseline="0" dirty="0" smtClean="0">
                <a:solidFill>
                  <a:schemeClr val="tx1"/>
                </a:solidFill>
                <a:effectLst/>
                <a:latin typeface="+mn-lt"/>
                <a:ea typeface="+mn-ea"/>
                <a:cs typeface="+mn-cs"/>
              </a:rPr>
              <a:t> e</a:t>
            </a:r>
            <a:r>
              <a:rPr lang="en-US" altLang="zh-CN" sz="1600" kern="1200" dirty="0" smtClean="0">
                <a:solidFill>
                  <a:schemeClr val="tx1"/>
                </a:solidFill>
                <a:effectLst/>
                <a:latin typeface="+mn-lt"/>
                <a:ea typeface="+mn-ea"/>
                <a:cs typeface="+mn-cs"/>
              </a:rPr>
              <a:t>ach</a:t>
            </a:r>
            <a:r>
              <a:rPr lang="en-US" altLang="zh-CN" sz="1600" kern="1200" baseline="0" dirty="0" smtClean="0">
                <a:solidFill>
                  <a:schemeClr val="tx1"/>
                </a:solidFill>
                <a:effectLst/>
                <a:latin typeface="+mn-lt"/>
                <a:ea typeface="+mn-ea"/>
                <a:cs typeface="+mn-cs"/>
              </a:rPr>
              <a:t> row represent one specific AP and each column represent the RSS bias between itself and its nearby location.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Note that we select two locations from the same physical distance, and put them at different sides from the current location, so in</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theory, bias in each row </a:t>
            </a:r>
            <a:r>
              <a:rPr lang="en-US" altLang="zh-CN" sz="1600" kern="1200" dirty="0" smtClean="0">
                <a:solidFill>
                  <a:schemeClr val="tx1"/>
                </a:solidFill>
                <a:effectLst/>
                <a:latin typeface="+mn-lt"/>
                <a:ea typeface="+mn-ea"/>
                <a:cs typeface="+mn-cs"/>
              </a:rPr>
              <a:t>would first decrease to zero and then increase</a:t>
            </a:r>
            <a:r>
              <a:rPr lang="zh-CN" altLang="zh-CN" dirty="0" smtClean="0">
                <a:effectLst/>
              </a:rPr>
              <a:t> </a:t>
            </a:r>
            <a:endParaRPr lang="en-US" altLang="zh-CN"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12</a:t>
            </a:fld>
            <a:endParaRPr lang="zh-CN" altLang="en-US"/>
          </a:p>
        </p:txBody>
      </p:sp>
    </p:spTree>
    <p:extLst>
      <p:ext uri="{BB962C8B-B14F-4D97-AF65-F5344CB8AC3E}">
        <p14:creationId xmlns:p14="http://schemas.microsoft.com/office/powerpoint/2010/main" val="2839328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These</a:t>
            </a:r>
            <a:r>
              <a:rPr lang="zh-CN" altLang="en-US" baseline="0" dirty="0" smtClean="0"/>
              <a:t> </a:t>
            </a:r>
            <a:r>
              <a:rPr lang="en-US" altLang="zh-CN" baseline="0" dirty="0" smtClean="0"/>
              <a:t>are</a:t>
            </a:r>
            <a:r>
              <a:rPr lang="zh-CN" altLang="en-US" baseline="0" dirty="0" smtClean="0"/>
              <a:t> </a:t>
            </a:r>
            <a:r>
              <a:rPr lang="en-US" altLang="zh-CN" baseline="0" dirty="0" smtClean="0"/>
              <a:t>two</a:t>
            </a:r>
            <a:r>
              <a:rPr lang="zh-CN" altLang="en-US" baseline="0" dirty="0" smtClean="0"/>
              <a:t> </a:t>
            </a:r>
            <a:r>
              <a:rPr lang="en-US" altLang="zh-CN" baseline="0" dirty="0" smtClean="0"/>
              <a:t>RSG</a:t>
            </a:r>
            <a:r>
              <a:rPr lang="zh-CN" altLang="en-US" baseline="0" dirty="0" smtClean="0"/>
              <a:t> </a:t>
            </a:r>
            <a:r>
              <a:rPr lang="en-US" altLang="zh-CN" baseline="0" dirty="0" smtClean="0"/>
              <a:t>Matrix</a:t>
            </a:r>
            <a:r>
              <a:rPr lang="zh-CN" altLang="en-US" baseline="0" dirty="0" smtClean="0"/>
              <a:t> </a:t>
            </a:r>
            <a:r>
              <a:rPr lang="en-US" altLang="zh-CN" baseline="0" dirty="0" smtClean="0"/>
              <a:t>from</a:t>
            </a:r>
            <a:r>
              <a:rPr lang="zh-CN" altLang="en-US" baseline="0" dirty="0" smtClean="0"/>
              <a:t> </a:t>
            </a:r>
            <a:r>
              <a:rPr lang="en-US" altLang="zh-CN" baseline="0" dirty="0" smtClean="0"/>
              <a:t>different</a:t>
            </a:r>
            <a:r>
              <a:rPr lang="zh-CN" altLang="en-US" baseline="0" dirty="0" smtClean="0"/>
              <a:t> </a:t>
            </a:r>
            <a:r>
              <a:rPr lang="en-US" altLang="zh-CN" baseline="0" dirty="0" smtClean="0"/>
              <a:t>locations</a:t>
            </a:r>
          </a:p>
          <a:p>
            <a:r>
              <a:rPr lang="en-US" altLang="zh-CN" baseline="0" dirty="0" smtClean="0"/>
              <a:t>Top is location (2,5)</a:t>
            </a:r>
          </a:p>
          <a:p>
            <a:r>
              <a:rPr lang="en-US" altLang="zh-CN" baseline="0" dirty="0" smtClean="0"/>
              <a:t>Bottom is location (3,4)</a:t>
            </a:r>
            <a:endParaRPr lang="en-US" altLang="zh-CN" baseline="0" dirty="0" smtClean="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13</a:t>
            </a:fld>
            <a:endParaRPr lang="zh-CN" altLang="en-US"/>
          </a:p>
        </p:txBody>
      </p:sp>
    </p:spTree>
    <p:extLst>
      <p:ext uri="{BB962C8B-B14F-4D97-AF65-F5344CB8AC3E}">
        <p14:creationId xmlns:p14="http://schemas.microsoft.com/office/powerpoint/2010/main" val="1200442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These are examples when we using RSG Matrix to compare</a:t>
            </a:r>
          </a:p>
          <a:p>
            <a:r>
              <a:rPr lang="en-US" altLang="zh-CN" baseline="0" dirty="0" smtClean="0"/>
              <a:t>[CLICK] When the query fingerprint is from the real location, the query matrix will correctly compare with the matrix in database, just as shown in left bottom figure.</a:t>
            </a:r>
          </a:p>
          <a:p>
            <a:r>
              <a:rPr lang="en-US" altLang="zh-CN" baseline="0" dirty="0" smtClean="0"/>
              <a:t>[CLICK] However, if the query fingerprint is not from the real location, the matrix will mismatch with each other just as shown in right bottom figure.</a:t>
            </a:r>
          </a:p>
          <a:p>
            <a:r>
              <a:rPr lang="en-US" altLang="zh-CN" baseline="0" dirty="0" smtClean="0"/>
              <a:t>And now we need a method to calculate the similarity about the two matrix</a:t>
            </a:r>
            <a:endParaRPr lang="en-US" altLang="zh-CN" baseline="0" dirty="0" smtClean="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14</a:t>
            </a:fld>
            <a:endParaRPr lang="zh-CN" altLang="en-US"/>
          </a:p>
        </p:txBody>
      </p:sp>
    </p:spTree>
    <p:extLst>
      <p:ext uri="{BB962C8B-B14F-4D97-AF65-F5344CB8AC3E}">
        <p14:creationId xmlns:p14="http://schemas.microsoft.com/office/powerpoint/2010/main" val="92827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We</a:t>
            </a:r>
            <a:r>
              <a:rPr lang="en-US" altLang="zh-CN" sz="1600" kern="1200" baseline="0" dirty="0" smtClean="0">
                <a:solidFill>
                  <a:schemeClr val="tx1"/>
                </a:solidFill>
                <a:effectLst/>
                <a:latin typeface="+mn-lt"/>
                <a:ea typeface="+mn-ea"/>
                <a:cs typeface="+mn-cs"/>
              </a:rPr>
              <a:t> can treat RSG as a matrix and even a figure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tx1"/>
                </a:solidFill>
                <a:effectLst/>
                <a:latin typeface="+mn-lt"/>
                <a:ea typeface="+mn-ea"/>
                <a:cs typeface="+mn-cs"/>
              </a:rPr>
              <a:t>[CLICK] For a matrix, we can compare them using Eigenvector and Eigenvalues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tx1"/>
                </a:solidFill>
                <a:effectLst/>
                <a:latin typeface="+mn-lt"/>
                <a:ea typeface="+mn-ea"/>
                <a:cs typeface="+mn-cs"/>
              </a:rPr>
              <a:t>[CLICK] As a figure, we can use traditional SIFT and SURF method to compare them.</a:t>
            </a:r>
            <a:endParaRPr lang="zh-CN" altLang="zh-CN" sz="16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B47890-5446-4662-AB75-3CEB6FA02C87}" type="slidenum">
              <a:rPr lang="zh-CN" altLang="en-US" smtClean="0"/>
              <a:t>15</a:t>
            </a:fld>
            <a:endParaRPr lang="zh-CN" altLang="en-US"/>
          </a:p>
        </p:txBody>
      </p:sp>
    </p:spTree>
    <p:extLst>
      <p:ext uri="{BB962C8B-B14F-4D97-AF65-F5344CB8AC3E}">
        <p14:creationId xmlns:p14="http://schemas.microsoft.com/office/powerpoint/2010/main" val="636527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The</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advantage</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of</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the</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R</a:t>
            </a:r>
            <a:r>
              <a:rPr lang="en-US" altLang="zh-CN" sz="1600" kern="1200" dirty="0" smtClean="0">
                <a:solidFill>
                  <a:schemeClr val="tx1"/>
                </a:solidFill>
                <a:effectLst/>
                <a:latin typeface="+mn-lt"/>
                <a:ea typeface="+mn-ea"/>
                <a:cs typeface="+mn-cs"/>
              </a:rPr>
              <a:t>SG </a:t>
            </a:r>
            <a:r>
              <a:rPr lang="en-US" altLang="zh-CN" sz="1600" kern="1200" dirty="0" smtClean="0">
                <a:solidFill>
                  <a:schemeClr val="tx1"/>
                </a:solidFill>
                <a:effectLst/>
                <a:latin typeface="+mn-lt"/>
                <a:ea typeface="+mn-ea"/>
                <a:cs typeface="+mn-cs"/>
              </a:rPr>
              <a:t>is</a:t>
            </a:r>
            <a:r>
              <a:rPr lang="zh-CN" altLang="en-US"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it</a:t>
            </a:r>
            <a:r>
              <a:rPr lang="zh-CN" altLang="en-US"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exploits the spatial constraints among multiple </a:t>
            </a:r>
            <a:r>
              <a:rPr lang="en-US" altLang="zh-CN" sz="1600" kern="1200" dirty="0" smtClean="0">
                <a:solidFill>
                  <a:schemeClr val="tx1"/>
                </a:solidFill>
                <a:effectLst/>
                <a:latin typeface="+mn-lt"/>
                <a:ea typeface="+mn-ea"/>
                <a:cs typeface="+mn-cs"/>
              </a:rPr>
              <a:t>RSS</a:t>
            </a:r>
            <a:r>
              <a:rPr lang="en-US" altLang="zh-CN" sz="1600" kern="1200" baseline="0" dirty="0" smtClean="0">
                <a:solidFill>
                  <a:schemeClr val="tx1"/>
                </a:solidFill>
                <a:effectLst/>
                <a:latin typeface="+mn-lt"/>
                <a:ea typeface="+mn-ea"/>
                <a:cs typeface="+mn-cs"/>
              </a:rPr>
              <a:t> values</a:t>
            </a:r>
            <a:r>
              <a:rPr lang="en-US" altLang="zh-CN"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from a set of elected multiple nearby locations .</a:t>
            </a:r>
            <a:endParaRPr lang="zh-CN" altLang="en-US"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As</a:t>
            </a:r>
            <a:r>
              <a:rPr lang="en-US" altLang="zh-CN" sz="1600" kern="1200" baseline="0" dirty="0" smtClean="0">
                <a:solidFill>
                  <a:schemeClr val="tx1"/>
                </a:solidFill>
                <a:effectLst/>
                <a:latin typeface="+mn-lt"/>
                <a:ea typeface="+mn-ea"/>
                <a:cs typeface="+mn-cs"/>
              </a:rPr>
              <a:t> for the problem of spatial ambiguity, we compare the fingerprint distance and RSG Matrix distance between location (6,2) and other locations in the database and illustrate the result in two figures.</a:t>
            </a:r>
          </a:p>
          <a:p>
            <a:r>
              <a:rPr lang="en-US" altLang="zh-CN" sz="1600" kern="1200" baseline="0" dirty="0" smtClean="0">
                <a:solidFill>
                  <a:schemeClr val="tx1"/>
                </a:solidFill>
                <a:effectLst/>
                <a:latin typeface="+mn-lt"/>
                <a:ea typeface="+mn-ea"/>
                <a:cs typeface="+mn-cs"/>
              </a:rPr>
              <a:t>[CLICK] As shown in the left figure comparing the fingerprint distance, although the two locations plotted in white circles are about 6m away from each other, the fingerprint is similar with each other, which may lead to mismatch that we called spatially ambiguity.</a:t>
            </a:r>
          </a:p>
          <a:p>
            <a:r>
              <a:rPr lang="en-US" altLang="zh-CN" sz="1600" kern="1200" baseline="0" dirty="0" smtClean="0">
                <a:solidFill>
                  <a:schemeClr val="tx1"/>
                </a:solidFill>
                <a:effectLst/>
                <a:latin typeface="+mn-lt"/>
                <a:ea typeface="+mn-ea"/>
                <a:cs typeface="+mn-cs"/>
              </a:rPr>
              <a:t>[CLICK] But in the right figure, all the similar matrix locations are around the real location. Which is Spatially distinctive.</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16</a:t>
            </a:fld>
            <a:endParaRPr lang="zh-CN" altLang="en-US"/>
          </a:p>
        </p:txBody>
      </p:sp>
    </p:spTree>
    <p:extLst>
      <p:ext uri="{BB962C8B-B14F-4D97-AF65-F5344CB8AC3E}">
        <p14:creationId xmlns:p14="http://schemas.microsoft.com/office/powerpoint/2010/main" val="30540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As</a:t>
            </a:r>
            <a:r>
              <a:rPr lang="en-US" altLang="zh-CN" sz="1600" kern="1200" baseline="0" dirty="0" smtClean="0">
                <a:solidFill>
                  <a:schemeClr val="tx1"/>
                </a:solidFill>
                <a:effectLst/>
                <a:latin typeface="+mn-lt"/>
                <a:ea typeface="+mn-ea"/>
                <a:cs typeface="+mn-cs"/>
              </a:rPr>
              <a:t> for the problem of temporal instability</a:t>
            </a:r>
          </a:p>
          <a:p>
            <a:r>
              <a:rPr lang="en-US" altLang="zh-CN" sz="1600" kern="1200" baseline="0" dirty="0" smtClean="0">
                <a:solidFill>
                  <a:schemeClr val="tx1"/>
                </a:solidFill>
                <a:effectLst/>
                <a:latin typeface="+mn-lt"/>
                <a:ea typeface="+mn-ea"/>
                <a:cs typeface="+mn-cs"/>
              </a:rPr>
              <a:t>We re-collect the fingerprint database one week later and compare the two distance of each pair of locations in the database.</a:t>
            </a:r>
          </a:p>
          <a:p>
            <a:r>
              <a:rPr lang="en-US" altLang="zh-CN" sz="1600" kern="1200" baseline="0" dirty="0" smtClean="0">
                <a:solidFill>
                  <a:schemeClr val="tx1"/>
                </a:solidFill>
                <a:effectLst/>
                <a:latin typeface="+mn-lt"/>
                <a:ea typeface="+mn-ea"/>
                <a:cs typeface="+mn-cs"/>
              </a:rPr>
              <a:t>[CLICK] As shown in the top two figures, after a week, they are not similar with each other</a:t>
            </a:r>
          </a:p>
          <a:p>
            <a:r>
              <a:rPr lang="en-US" altLang="zh-CN" sz="1600" kern="1200" baseline="0" dirty="0" smtClean="0">
                <a:solidFill>
                  <a:schemeClr val="tx1"/>
                </a:solidFill>
                <a:effectLst/>
                <a:latin typeface="+mn-lt"/>
                <a:ea typeface="+mn-ea"/>
                <a:cs typeface="+mn-cs"/>
              </a:rPr>
              <a:t>[CLICK] But in the bottom two figures, although the fingerprint changes a lot, the distribution of RSG matrix distance is similar with that a week ago, which is temporal stable</a:t>
            </a:r>
          </a:p>
          <a:p>
            <a:r>
              <a:rPr lang="en-US" altLang="zh-CN" sz="1600" kern="1200" baseline="0" dirty="0" smtClean="0">
                <a:solidFill>
                  <a:schemeClr val="tx1"/>
                </a:solidFill>
                <a:effectLst/>
                <a:latin typeface="+mn-lt"/>
                <a:ea typeface="+mn-ea"/>
                <a:cs typeface="+mn-cs"/>
              </a:rPr>
              <a:t>We index the locations in a snake-like way, Diagonal(</a:t>
            </a:r>
            <a:r>
              <a:rPr lang="zh-CN" altLang="en-US" sz="1600" kern="1200" baseline="0" dirty="0" smtClean="0">
                <a:solidFill>
                  <a:schemeClr val="tx1"/>
                </a:solidFill>
                <a:effectLst/>
                <a:latin typeface="+mn-lt"/>
                <a:ea typeface="+mn-ea"/>
                <a:cs typeface="+mn-cs"/>
              </a:rPr>
              <a:t>待爱跟偶</a:t>
            </a:r>
            <a:r>
              <a:rPr lang="en-US" altLang="zh-CN" sz="1600" kern="1200" baseline="0" dirty="0" smtClean="0">
                <a:solidFill>
                  <a:schemeClr val="tx1"/>
                </a:solidFill>
                <a:effectLst/>
                <a:latin typeface="+mn-lt"/>
                <a:ea typeface="+mn-ea"/>
                <a:cs typeface="+mn-cs"/>
              </a:rPr>
              <a:t>)</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line is the location itself, and the nearly two lines are the neighbor locations</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17</a:t>
            </a:fld>
            <a:endParaRPr lang="zh-CN" altLang="en-US"/>
          </a:p>
        </p:txBody>
      </p:sp>
    </p:spTree>
    <p:extLst>
      <p:ext uri="{BB962C8B-B14F-4D97-AF65-F5344CB8AC3E}">
        <p14:creationId xmlns:p14="http://schemas.microsoft.com/office/powerpoint/2010/main" val="581341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And we design a system named </a:t>
            </a:r>
            <a:r>
              <a:rPr lang="en-US" altLang="zh-CN" sz="1600" kern="1200" dirty="0" err="1" smtClean="0">
                <a:solidFill>
                  <a:schemeClr val="tx1"/>
                </a:solidFill>
                <a:effectLst/>
                <a:latin typeface="+mn-lt"/>
                <a:ea typeface="+mn-ea"/>
                <a:cs typeface="+mn-cs"/>
              </a:rPr>
              <a:t>ViViPlus</a:t>
            </a:r>
            <a:r>
              <a:rPr lang="en-US" altLang="zh-CN"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using </a:t>
            </a:r>
            <a:r>
              <a:rPr lang="en-US" altLang="zh-CN" sz="1600" kern="1200" dirty="0" smtClean="0">
                <a:solidFill>
                  <a:schemeClr val="tx1"/>
                </a:solidFill>
                <a:effectLst/>
                <a:latin typeface="+mn-lt"/>
                <a:ea typeface="+mn-ea"/>
                <a:cs typeface="+mn-cs"/>
              </a:rPr>
              <a:t>RSG </a:t>
            </a:r>
            <a:r>
              <a:rPr lang="en-US" altLang="zh-CN" sz="1600" kern="1200" dirty="0" smtClean="0">
                <a:solidFill>
                  <a:schemeClr val="tx1"/>
                </a:solidFill>
                <a:effectLst/>
                <a:latin typeface="+mn-lt"/>
                <a:ea typeface="+mn-ea"/>
                <a:cs typeface="+mn-cs"/>
              </a:rPr>
              <a:t>instead of traditional RSS fingerprints to indoor locate. Compared with other indoor localization </a:t>
            </a:r>
            <a:r>
              <a:rPr lang="en-US" altLang="zh-CN" sz="1600" kern="1200" dirty="0" smtClean="0">
                <a:solidFill>
                  <a:schemeClr val="tx1"/>
                </a:solidFill>
                <a:effectLst/>
                <a:latin typeface="+mn-lt"/>
                <a:ea typeface="+mn-ea"/>
                <a:cs typeface="+mn-cs"/>
              </a:rPr>
              <a:t>systems</a:t>
            </a:r>
          </a:p>
          <a:p>
            <a:r>
              <a:rPr lang="en-US" altLang="zh-CN"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CLICK]the system’s inputs are no more than traditional RSS fingerprints but it can mitigate fingerprints spatial ambiguity and temporal instability, </a:t>
            </a:r>
            <a:endParaRPr lang="zh-CN" altLang="en-US"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[CLICK]the core contributions lie in the introduction of an </a:t>
            </a:r>
            <a:r>
              <a:rPr lang="en-US" altLang="zh-CN" sz="1600" kern="1200" dirty="0" smtClean="0">
                <a:solidFill>
                  <a:schemeClr val="tx1"/>
                </a:solidFill>
                <a:effectLst/>
                <a:latin typeface="+mn-lt"/>
                <a:ea typeface="+mn-ea"/>
                <a:cs typeface="+mn-cs"/>
              </a:rPr>
              <a:t>RSG </a:t>
            </a:r>
            <a:r>
              <a:rPr lang="en-US" altLang="zh-CN" sz="1600" kern="1200" dirty="0" smtClean="0">
                <a:solidFill>
                  <a:schemeClr val="tx1"/>
                </a:solidFill>
                <a:effectLst/>
                <a:latin typeface="+mn-lt"/>
                <a:ea typeface="+mn-ea"/>
                <a:cs typeface="+mn-cs"/>
              </a:rPr>
              <a:t>profiling module along with an </a:t>
            </a:r>
            <a:r>
              <a:rPr lang="en-US" altLang="zh-CN" sz="1600" kern="1200" dirty="0" smtClean="0">
                <a:solidFill>
                  <a:schemeClr val="tx1"/>
                </a:solidFill>
                <a:effectLst/>
                <a:latin typeface="+mn-lt"/>
                <a:ea typeface="+mn-ea"/>
                <a:cs typeface="+mn-cs"/>
              </a:rPr>
              <a:t>RSG </a:t>
            </a:r>
            <a:r>
              <a:rPr lang="en-US" altLang="zh-CN" sz="1600" kern="1200" dirty="0" smtClean="0">
                <a:solidFill>
                  <a:schemeClr val="tx1"/>
                </a:solidFill>
                <a:effectLst/>
                <a:latin typeface="+mn-lt"/>
                <a:ea typeface="+mn-ea"/>
                <a:cs typeface="+mn-cs"/>
              </a:rPr>
              <a:t>comparison module, and the two modules can also be computed within constant time.</a:t>
            </a:r>
            <a:endParaRPr lang="zh-CN" altLang="zh-CN" sz="16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B47890-5446-4662-AB75-3CEB6FA02C87}" type="slidenum">
              <a:rPr lang="zh-CN" altLang="en-US" smtClean="0"/>
              <a:t>18</a:t>
            </a:fld>
            <a:endParaRPr lang="zh-CN" altLang="en-US"/>
          </a:p>
        </p:txBody>
      </p:sp>
    </p:spTree>
    <p:extLst>
      <p:ext uri="{BB962C8B-B14F-4D97-AF65-F5344CB8AC3E}">
        <p14:creationId xmlns:p14="http://schemas.microsoft.com/office/powerpoint/2010/main" val="1926844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19</a:t>
            </a:fld>
            <a:endParaRPr lang="zh-CN" altLang="en-US"/>
          </a:p>
        </p:txBody>
      </p:sp>
    </p:spTree>
    <p:extLst>
      <p:ext uri="{BB962C8B-B14F-4D97-AF65-F5344CB8AC3E}">
        <p14:creationId xmlns:p14="http://schemas.microsoft.com/office/powerpoint/2010/main" val="2449441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[START]The proliferation of various location-based ubiquitous applications fosters the demand for accurate localization services to be available everywhere, such as indoor location, indoor navigation and user’s mobile tracking.</a:t>
            </a:r>
            <a:endParaRPr lang="zh-CN" altLang="en-US"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Numerous techniques have been developed during the past decades based on </a:t>
            </a:r>
            <a:r>
              <a:rPr lang="en-US" altLang="zh-CN" sz="1600" kern="1200" dirty="0" err="1" smtClean="0">
                <a:solidFill>
                  <a:schemeClr val="tx1"/>
                </a:solidFill>
                <a:effectLst/>
                <a:latin typeface="+mn-lt"/>
                <a:ea typeface="+mn-ea"/>
                <a:cs typeface="+mn-cs"/>
              </a:rPr>
              <a:t>WiFi</a:t>
            </a:r>
            <a:r>
              <a:rPr lang="en-US" altLang="zh-CN" sz="1600" kern="1200" dirty="0" smtClean="0">
                <a:solidFill>
                  <a:schemeClr val="tx1"/>
                </a:solidFill>
                <a:effectLst/>
                <a:latin typeface="+mn-lt"/>
                <a:ea typeface="+mn-ea"/>
                <a:cs typeface="+mn-cs"/>
              </a:rPr>
              <a:t>, RFID, visual images and acoustic signals. </a:t>
            </a:r>
            <a:endParaRPr lang="zh-CN" altLang="en-US"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[CLICK]Among various approaches, </a:t>
            </a:r>
            <a:r>
              <a:rPr lang="en-US" altLang="zh-CN" sz="1600" kern="1200" dirty="0" err="1" smtClean="0">
                <a:solidFill>
                  <a:schemeClr val="tx1"/>
                </a:solidFill>
                <a:effectLst/>
                <a:latin typeface="+mn-lt"/>
                <a:ea typeface="+mn-ea"/>
                <a:cs typeface="+mn-cs"/>
              </a:rPr>
              <a:t>WiFi</a:t>
            </a:r>
            <a:r>
              <a:rPr lang="en-US" altLang="zh-CN" sz="1600" kern="1200" dirty="0" smtClean="0">
                <a:solidFill>
                  <a:schemeClr val="tx1"/>
                </a:solidFill>
                <a:effectLst/>
                <a:latin typeface="+mn-lt"/>
                <a:ea typeface="+mn-ea"/>
                <a:cs typeface="+mn-cs"/>
              </a:rPr>
              <a:t> fingerprint-based indoor localization has become one of the most attractive solutions due to </a:t>
            </a:r>
            <a:r>
              <a:rPr lang="en-US" altLang="zh-CN" sz="1600" kern="1200" dirty="0" err="1" smtClean="0">
                <a:solidFill>
                  <a:schemeClr val="tx1"/>
                </a:solidFill>
                <a:effectLst/>
                <a:latin typeface="+mn-lt"/>
                <a:ea typeface="+mn-ea"/>
                <a:cs typeface="+mn-cs"/>
              </a:rPr>
              <a:t>WiFi</a:t>
            </a:r>
            <a:r>
              <a:rPr lang="en-US" altLang="zh-CN" sz="1600" kern="1200" dirty="0" smtClean="0">
                <a:solidFill>
                  <a:schemeClr val="tx1"/>
                </a:solidFill>
                <a:effectLst/>
                <a:latin typeface="+mn-lt"/>
                <a:ea typeface="+mn-ea"/>
                <a:cs typeface="+mn-cs"/>
              </a:rPr>
              <a:t> devices are ubiquitous, cheap and does not require user to wear any devices.</a:t>
            </a:r>
            <a:r>
              <a:rPr lang="zh-CN" altLang="zh-CN" dirty="0" smtClean="0">
                <a:effectLst/>
              </a:rPr>
              <a:t> </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a:t>
            </a:fld>
            <a:endParaRPr lang="zh-CN" altLang="en-US"/>
          </a:p>
        </p:txBody>
      </p:sp>
    </p:spTree>
    <p:extLst>
      <p:ext uri="{BB962C8B-B14F-4D97-AF65-F5344CB8AC3E}">
        <p14:creationId xmlns:p14="http://schemas.microsoft.com/office/powerpoint/2010/main" val="2219732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We prototype </a:t>
            </a:r>
            <a:r>
              <a:rPr lang="en-US" altLang="zh-CN" sz="1600" kern="1200" dirty="0" err="1" smtClean="0">
                <a:solidFill>
                  <a:schemeClr val="tx1"/>
                </a:solidFill>
                <a:effectLst/>
                <a:latin typeface="+mn-lt"/>
                <a:ea typeface="+mn-ea"/>
                <a:cs typeface="+mn-cs"/>
              </a:rPr>
              <a:t>ViViPlus</a:t>
            </a:r>
            <a:r>
              <a:rPr lang="en-US" altLang="zh-CN"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on </a:t>
            </a:r>
            <a:r>
              <a:rPr lang="en-US" altLang="zh-CN" sz="1600" kern="1200" dirty="0" smtClean="0">
                <a:solidFill>
                  <a:schemeClr val="tx1"/>
                </a:solidFill>
                <a:effectLst/>
                <a:latin typeface="+mn-lt"/>
                <a:ea typeface="+mn-ea"/>
                <a:cs typeface="+mn-cs"/>
              </a:rPr>
              <a:t>5 </a:t>
            </a:r>
            <a:r>
              <a:rPr lang="en-US" altLang="zh-CN" sz="1600" kern="1200" dirty="0" smtClean="0">
                <a:solidFill>
                  <a:schemeClr val="tx1"/>
                </a:solidFill>
                <a:effectLst/>
                <a:latin typeface="+mn-lt"/>
                <a:ea typeface="+mn-ea"/>
                <a:cs typeface="+mn-cs"/>
              </a:rPr>
              <a:t>different smartphones and conduct experiments in </a:t>
            </a:r>
            <a:r>
              <a:rPr lang="en-US" altLang="zh-CN" sz="1600" kern="1200" dirty="0" smtClean="0">
                <a:solidFill>
                  <a:schemeClr val="tx1"/>
                </a:solidFill>
                <a:effectLst/>
                <a:latin typeface="+mn-lt"/>
                <a:ea typeface="+mn-ea"/>
                <a:cs typeface="+mn-cs"/>
              </a:rPr>
              <a:t>4 </a:t>
            </a:r>
            <a:r>
              <a:rPr lang="en-US" altLang="zh-CN" sz="1600" kern="1200" dirty="0" smtClean="0">
                <a:solidFill>
                  <a:schemeClr val="tx1"/>
                </a:solidFill>
                <a:effectLst/>
                <a:latin typeface="+mn-lt"/>
                <a:ea typeface="+mn-ea"/>
                <a:cs typeface="+mn-cs"/>
              </a:rPr>
              <a:t>different building with the implementation of </a:t>
            </a:r>
            <a:r>
              <a:rPr lang="en-US" altLang="zh-CN" sz="1600" kern="1200" dirty="0" smtClean="0">
                <a:solidFill>
                  <a:schemeClr val="tx1"/>
                </a:solidFill>
                <a:effectLst/>
                <a:latin typeface="+mn-lt"/>
                <a:ea typeface="+mn-ea"/>
                <a:cs typeface="+mn-cs"/>
              </a:rPr>
              <a:t>five </a:t>
            </a:r>
            <a:r>
              <a:rPr lang="en-US" altLang="zh-CN" sz="1600" kern="1200" dirty="0" smtClean="0">
                <a:solidFill>
                  <a:schemeClr val="tx1"/>
                </a:solidFill>
                <a:effectLst/>
                <a:latin typeface="+mn-lt"/>
                <a:ea typeface="+mn-ea"/>
                <a:cs typeface="+mn-cs"/>
              </a:rPr>
              <a:t>different state-of-the-art approaches as comparison, the data collection details are summarized in the Table. When collecting fingerprints for training, we employ a typical sampling frequency for 1HZ and at each location we collect 60 fingerprints and use the average fingerprint as the representative</a:t>
            </a:r>
            <a:r>
              <a:rPr lang="zh-CN" altLang="zh-CN" dirty="0" smtClean="0">
                <a:effectLst/>
              </a:rPr>
              <a:t> </a:t>
            </a:r>
            <a:endParaRPr lang="en-US" altLang="zh-CN" baseline="0" dirty="0" smtClean="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20</a:t>
            </a:fld>
            <a:endParaRPr lang="zh-CN" altLang="en-US"/>
          </a:p>
        </p:txBody>
      </p:sp>
    </p:spTree>
    <p:extLst>
      <p:ext uri="{BB962C8B-B14F-4D97-AF65-F5344CB8AC3E}">
        <p14:creationId xmlns:p14="http://schemas.microsoft.com/office/powerpoint/2010/main" val="698954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These figures show the floor plans of different experimental areas. </a:t>
            </a:r>
            <a:endParaRPr lang="en-US" altLang="zh-CN" baseline="0" dirty="0" smtClean="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21</a:t>
            </a:fld>
            <a:endParaRPr lang="zh-CN" altLang="en-US"/>
          </a:p>
        </p:txBody>
      </p:sp>
    </p:spTree>
    <p:extLst>
      <p:ext uri="{BB962C8B-B14F-4D97-AF65-F5344CB8AC3E}">
        <p14:creationId xmlns:p14="http://schemas.microsoft.com/office/powerpoint/2010/main" val="1230072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We evaluate the performance in three different experimental floors as illustrated before. As seen </a:t>
                </a:r>
                <a:r>
                  <a:rPr lang="en-US" altLang="zh-CN" sz="1600" kern="1200" dirty="0" err="1" smtClean="0">
                    <a:solidFill>
                      <a:schemeClr val="tx1"/>
                    </a:solidFill>
                    <a:effectLst/>
                    <a:latin typeface="+mn-lt"/>
                    <a:ea typeface="+mn-ea"/>
                    <a:cs typeface="+mn-cs"/>
                  </a:rPr>
                  <a:t>ViViPlus</a:t>
                </a:r>
                <a:r>
                  <a:rPr lang="en-US" altLang="zh-CN"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yields an average accuracy of 3.3m in the academic building, 4.3m in the office building and 3.8m in the classroom building. The result also demonstrate the denser sample locations in smaller areas yield better accuracy, which confirms with various previous works</a:t>
                </a:r>
                <a:endParaRPr lang="zh-CN" altLang="zh-CN" sz="1600" kern="1200" dirty="0" smtClean="0">
                  <a:solidFill>
                    <a:schemeClr val="tx1"/>
                  </a:solidFill>
                  <a:effectLst/>
                  <a:latin typeface="+mn-lt"/>
                  <a:ea typeface="+mn-ea"/>
                  <a:cs typeface="+mn-cs"/>
                </a:endParaRPr>
              </a:p>
              <a:p>
                <a:endParaRPr lang="en-US" altLang="zh-CN" baseline="0" dirty="0" smtClean="0"/>
              </a:p>
            </p:txBody>
          </p:sp>
        </mc:Choice>
        <mc:Fallback xmlns="">
          <p:sp>
            <p:nvSpPr>
              <p:cNvPr id="3" name="备注占位符 2"/>
              <p:cNvSpPr>
                <a:spLocks noGrp="1"/>
              </p:cNvSpPr>
              <p:nvPr>
                <p:ph type="body" idx="1"/>
              </p:nvPr>
            </p:nvSpPr>
            <p:spPr/>
            <p:txBody>
              <a:bodyPr/>
              <a:lstStyle/>
              <a:p>
                <a:r>
                  <a:rPr lang="en-US" altLang="zh-CN" dirty="0" smtClean="0"/>
                  <a:t>[Start]. Let’s first see the overall performance on velocity</a:t>
                </a:r>
                <a:r>
                  <a:rPr lang="en-US" altLang="zh-CN" baseline="0" dirty="0" smtClean="0"/>
                  <a:t> tracking. We compare our system with other two methods. The Max PLCR uses the maximum path length change rate of all links as the velocity; and the Single PLCR uses path length change rate of an arbitrary link.</a:t>
                </a:r>
                <a:r>
                  <a:rPr lang="zh-CN" altLang="en-US" baseline="0" dirty="0" smtClean="0"/>
                  <a:t> </a:t>
                </a:r>
                <a:r>
                  <a:rPr lang="en-US" altLang="zh-CN" baseline="0" dirty="0" smtClean="0"/>
                  <a:t>It shows that our system achieves the highest estimation accuracy, with a median error of 11%, for velocity magnitude.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[Click]. Our system further enables estimation of velocity direction. In conclusion, our system </a:t>
                </a:r>
                <a:r>
                  <a:rPr lang="en-US" altLang="zh-CN" dirty="0" smtClean="0"/>
                  <a:t>achieves a 80-percentile error of </a:t>
                </a:r>
                <a:r>
                  <a:rPr lang="en-US" altLang="zh-CN" b="0" i="0" smtClean="0">
                    <a:solidFill>
                      <a:srgbClr val="C00000"/>
                    </a:solidFill>
                    <a:latin typeface="Cambria Math" panose="02040503050406030204" pitchFamily="18" charset="0"/>
                  </a:rPr>
                  <a:t>20</a:t>
                </a:r>
                <a:r>
                  <a:rPr lang="en-US" altLang="zh-CN" b="0" i="0" smtClean="0">
                    <a:solidFill>
                      <a:srgbClr val="C00000"/>
                    </a:solidFill>
                    <a:latin typeface="Cambria Math" panose="02040503050406030204" pitchFamily="18" charset="0"/>
                    <a:ea typeface="Cambria Math" panose="02040503050406030204" pitchFamily="18" charset="0"/>
                  </a:rPr>
                  <a:t>°</a:t>
                </a:r>
                <a:r>
                  <a:rPr lang="zh-CN" altLang="en-US" dirty="0" smtClean="0"/>
                  <a:t> </a:t>
                </a:r>
                <a:r>
                  <a:rPr lang="en-US" altLang="zh-CN" dirty="0" smtClean="0"/>
                  <a:t>for velocity direction.</a:t>
                </a:r>
                <a:endParaRPr lang="zh-CN" altLang="en-US" dirty="0"/>
              </a:p>
              <a:p>
                <a:endParaRPr lang="en-US" altLang="zh-CN" baseline="0" dirty="0" smtClean="0"/>
              </a:p>
            </p:txBody>
          </p:sp>
        </mc:Fallback>
      </mc:AlternateContent>
      <p:sp>
        <p:nvSpPr>
          <p:cNvPr id="4" name="灯片编号占位符 3"/>
          <p:cNvSpPr>
            <a:spLocks noGrp="1"/>
          </p:cNvSpPr>
          <p:nvPr>
            <p:ph type="sldNum" sz="quarter" idx="10"/>
          </p:nvPr>
        </p:nvSpPr>
        <p:spPr/>
        <p:txBody>
          <a:bodyPr/>
          <a:lstStyle/>
          <a:p>
            <a:fld id="{2EB47890-5446-4662-AB75-3CEB6FA02C87}" type="slidenum">
              <a:rPr lang="zh-CN" altLang="en-US" smtClean="0"/>
              <a:t>22</a:t>
            </a:fld>
            <a:endParaRPr lang="zh-CN" altLang="en-US"/>
          </a:p>
        </p:txBody>
      </p:sp>
    </p:spTree>
    <p:extLst>
      <p:ext uri="{BB962C8B-B14F-4D97-AF65-F5344CB8AC3E}">
        <p14:creationId xmlns:p14="http://schemas.microsoft.com/office/powerpoint/2010/main" val="24105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As shown, </a:t>
                </a:r>
                <a:r>
                  <a:rPr lang="en-US" altLang="zh-CN" sz="1600" kern="1200" dirty="0" err="1" smtClean="0">
                    <a:solidFill>
                      <a:schemeClr val="tx1"/>
                    </a:solidFill>
                    <a:effectLst/>
                    <a:latin typeface="+mn-lt"/>
                    <a:ea typeface="+mn-ea"/>
                    <a:cs typeface="+mn-cs"/>
                  </a:rPr>
                  <a:t>ViViPlus</a:t>
                </a:r>
                <a:r>
                  <a:rPr lang="en-US" altLang="zh-CN"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achieves the best performance among all comparative </a:t>
                </a:r>
                <a:r>
                  <a:rPr lang="en-US" altLang="zh-CN" sz="1600" kern="1200" dirty="0" smtClean="0">
                    <a:solidFill>
                      <a:schemeClr val="tx1"/>
                    </a:solidFill>
                    <a:effectLst/>
                    <a:latin typeface="+mn-lt"/>
                    <a:ea typeface="+mn-ea"/>
                    <a:cs typeface="+mn-cs"/>
                  </a:rPr>
                  <a:t>systems.</a:t>
                </a:r>
              </a:p>
              <a:p>
                <a:r>
                  <a:rPr lang="en-US" altLang="zh-CN" sz="1600" kern="1200" dirty="0" smtClean="0">
                    <a:solidFill>
                      <a:schemeClr val="tx1"/>
                    </a:solidFill>
                    <a:effectLst/>
                    <a:latin typeface="+mn-lt"/>
                    <a:ea typeface="+mn-ea"/>
                    <a:cs typeface="+mn-cs"/>
                  </a:rPr>
                  <a:t>The </a:t>
                </a:r>
                <a:r>
                  <a:rPr lang="en-US" altLang="zh-CN" sz="1600" kern="1200" dirty="0" smtClean="0">
                    <a:solidFill>
                      <a:schemeClr val="tx1"/>
                    </a:solidFill>
                    <a:effectLst/>
                    <a:latin typeface="+mn-lt"/>
                    <a:ea typeface="+mn-ea"/>
                    <a:cs typeface="+mn-cs"/>
                  </a:rPr>
                  <a:t>encouraging performance gains are achieved without introducing any extra costs. Further improvements could be obtained by combining more enhanced </a:t>
                </a:r>
                <a:r>
                  <a:rPr lang="en-US" altLang="zh-CN" sz="1600" kern="1200" dirty="0" smtClean="0">
                    <a:solidFill>
                      <a:schemeClr val="tx1"/>
                    </a:solidFill>
                    <a:effectLst/>
                    <a:latin typeface="+mn-lt"/>
                    <a:ea typeface="+mn-ea"/>
                    <a:cs typeface="+mn-cs"/>
                  </a:rPr>
                  <a:t>techniques,</a:t>
                </a:r>
                <a:r>
                  <a:rPr lang="en-US" altLang="zh-CN" sz="1600" kern="1200" baseline="0" dirty="0" smtClean="0">
                    <a:solidFill>
                      <a:schemeClr val="tx1"/>
                    </a:solidFill>
                    <a:effectLst/>
                    <a:latin typeface="+mn-lt"/>
                    <a:ea typeface="+mn-ea"/>
                    <a:cs typeface="+mn-cs"/>
                  </a:rPr>
                  <a:t> like particle filter and fusing more sensor data</a:t>
                </a:r>
                <a:endParaRPr lang="zh-CN" altLang="zh-CN" sz="1600" kern="1200" dirty="0" smtClean="0">
                  <a:solidFill>
                    <a:schemeClr val="tx1"/>
                  </a:solidFill>
                  <a:effectLst/>
                  <a:latin typeface="+mn-lt"/>
                  <a:ea typeface="+mn-ea"/>
                  <a:cs typeface="+mn-cs"/>
                </a:endParaRPr>
              </a:p>
              <a:p>
                <a:endParaRPr lang="en-US" altLang="zh-CN" baseline="0" dirty="0" smtClean="0"/>
              </a:p>
            </p:txBody>
          </p:sp>
        </mc:Choice>
        <mc:Fallback xmlns="">
          <p:sp>
            <p:nvSpPr>
              <p:cNvPr id="3" name="备注占位符 2"/>
              <p:cNvSpPr>
                <a:spLocks noGrp="1"/>
              </p:cNvSpPr>
              <p:nvPr>
                <p:ph type="body" idx="1"/>
              </p:nvPr>
            </p:nvSpPr>
            <p:spPr/>
            <p:txBody>
              <a:bodyPr/>
              <a:lstStyle/>
              <a:p>
                <a:r>
                  <a:rPr lang="en-US" altLang="zh-CN" dirty="0" smtClean="0"/>
                  <a:t>[Start]. Let’s first see the overall performance on velocity</a:t>
                </a:r>
                <a:r>
                  <a:rPr lang="en-US" altLang="zh-CN" baseline="0" dirty="0" smtClean="0"/>
                  <a:t> tracking. We compare our system with other two methods. The Max PLCR uses the maximum path length change rate of all links as the velocity; and the Single PLCR uses path length change rate of an arbitrary link.</a:t>
                </a:r>
                <a:r>
                  <a:rPr lang="zh-CN" altLang="en-US" baseline="0" dirty="0" smtClean="0"/>
                  <a:t> </a:t>
                </a:r>
                <a:r>
                  <a:rPr lang="en-US" altLang="zh-CN" baseline="0" dirty="0" smtClean="0"/>
                  <a:t>It shows that our system achieves the highest estimation accuracy, with a median error of 11%, for velocity magnitude.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[Click]. Our system further enables estimation of velocity direction. In conclusion, our system </a:t>
                </a:r>
                <a:r>
                  <a:rPr lang="en-US" altLang="zh-CN" dirty="0" smtClean="0"/>
                  <a:t>achieves a 80-percentile error of </a:t>
                </a:r>
                <a:r>
                  <a:rPr lang="en-US" altLang="zh-CN" b="0" i="0" smtClean="0">
                    <a:solidFill>
                      <a:srgbClr val="C00000"/>
                    </a:solidFill>
                    <a:latin typeface="Cambria Math" panose="02040503050406030204" pitchFamily="18" charset="0"/>
                  </a:rPr>
                  <a:t>20</a:t>
                </a:r>
                <a:r>
                  <a:rPr lang="en-US" altLang="zh-CN" b="0" i="0" smtClean="0">
                    <a:solidFill>
                      <a:srgbClr val="C00000"/>
                    </a:solidFill>
                    <a:latin typeface="Cambria Math" panose="02040503050406030204" pitchFamily="18" charset="0"/>
                    <a:ea typeface="Cambria Math" panose="02040503050406030204" pitchFamily="18" charset="0"/>
                  </a:rPr>
                  <a:t>°</a:t>
                </a:r>
                <a:r>
                  <a:rPr lang="zh-CN" altLang="en-US" dirty="0" smtClean="0"/>
                  <a:t> </a:t>
                </a:r>
                <a:r>
                  <a:rPr lang="en-US" altLang="zh-CN" dirty="0" smtClean="0"/>
                  <a:t>for velocity direction.</a:t>
                </a:r>
                <a:endParaRPr lang="zh-CN" altLang="en-US" dirty="0"/>
              </a:p>
              <a:p>
                <a:endParaRPr lang="en-US" altLang="zh-CN" baseline="0" dirty="0" smtClean="0"/>
              </a:p>
            </p:txBody>
          </p:sp>
        </mc:Fallback>
      </mc:AlternateContent>
      <p:sp>
        <p:nvSpPr>
          <p:cNvPr id="4" name="灯片编号占位符 3"/>
          <p:cNvSpPr>
            <a:spLocks noGrp="1"/>
          </p:cNvSpPr>
          <p:nvPr>
            <p:ph type="sldNum" sz="quarter" idx="10"/>
          </p:nvPr>
        </p:nvSpPr>
        <p:spPr/>
        <p:txBody>
          <a:bodyPr/>
          <a:lstStyle/>
          <a:p>
            <a:fld id="{2EB47890-5446-4662-AB75-3CEB6FA02C87}" type="slidenum">
              <a:rPr lang="zh-CN" altLang="en-US" smtClean="0"/>
              <a:t>23</a:t>
            </a:fld>
            <a:endParaRPr lang="zh-CN" altLang="en-US"/>
          </a:p>
        </p:txBody>
      </p:sp>
    </p:spTree>
    <p:extLst>
      <p:ext uri="{BB962C8B-B14F-4D97-AF65-F5344CB8AC3E}">
        <p14:creationId xmlns:p14="http://schemas.microsoft.com/office/powerpoint/2010/main" val="52150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We randomly select one query fingerprint from a set of queries and </a:t>
                </a:r>
                <a:r>
                  <a:rPr lang="en-US" altLang="zh-CN" sz="1600" kern="1200" dirty="0" err="1" smtClean="0">
                    <a:solidFill>
                      <a:schemeClr val="tx1"/>
                    </a:solidFill>
                    <a:effectLst/>
                    <a:latin typeface="+mn-lt"/>
                    <a:ea typeface="+mn-ea"/>
                    <a:cs typeface="+mn-cs"/>
                  </a:rPr>
                  <a:t>ViVi</a:t>
                </a:r>
                <a:r>
                  <a:rPr lang="en-US" altLang="zh-CN" sz="1600" kern="1200" dirty="0" smtClean="0">
                    <a:solidFill>
                      <a:schemeClr val="tx1"/>
                    </a:solidFill>
                    <a:effectLst/>
                    <a:latin typeface="+mn-lt"/>
                    <a:ea typeface="+mn-ea"/>
                    <a:cs typeface="+mn-cs"/>
                  </a:rPr>
                  <a:t> returns the locate</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results</a:t>
                </a:r>
                <a:r>
                  <a:rPr lang="en-US" altLang="zh-CN" sz="1600" kern="1200" dirty="0" smtClean="0">
                    <a:solidFill>
                      <a:schemeClr val="tx1"/>
                    </a:solidFill>
                    <a:effectLst/>
                    <a:latin typeface="+mn-lt"/>
                    <a:ea typeface="+mn-ea"/>
                    <a:cs typeface="+mn-cs"/>
                  </a:rPr>
                  <a:t>. Then we average the time delays for 1000 such queries. For each comparative method, we run the same process and calculate the average running time. The average query delay of </a:t>
                </a:r>
                <a:r>
                  <a:rPr lang="en-US" altLang="zh-CN" sz="1600" kern="1200" dirty="0" err="1" smtClean="0">
                    <a:solidFill>
                      <a:schemeClr val="tx1"/>
                    </a:solidFill>
                    <a:effectLst/>
                    <a:latin typeface="+mn-lt"/>
                    <a:ea typeface="+mn-ea"/>
                    <a:cs typeface="+mn-cs"/>
                  </a:rPr>
                  <a:t>ViVi</a:t>
                </a:r>
                <a:r>
                  <a:rPr lang="zh-CN" altLang="en-US" sz="1600" kern="1200" baseline="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is similar with or shorter than previous </a:t>
                </a:r>
                <a:r>
                  <a:rPr lang="en-US" altLang="zh-CN" sz="1600" kern="1200" dirty="0" smtClean="0">
                    <a:solidFill>
                      <a:schemeClr val="tx1"/>
                    </a:solidFill>
                    <a:effectLst/>
                    <a:latin typeface="+mn-lt"/>
                    <a:ea typeface="+mn-ea"/>
                    <a:cs typeface="+mn-cs"/>
                  </a:rPr>
                  <a:t>works</a:t>
                </a:r>
                <a:endParaRPr lang="zh-CN" altLang="en-US" sz="1600" kern="1200" dirty="0" smtClean="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en-US" altLang="zh-CN" dirty="0" smtClean="0"/>
                  <a:t>[Start]. Let’s first see the overall performance on velocity</a:t>
                </a:r>
                <a:r>
                  <a:rPr lang="en-US" altLang="zh-CN" baseline="0" dirty="0" smtClean="0"/>
                  <a:t> tracking. We compare our system with other two methods. The Max PLCR uses the maximum path length change rate of all links as the velocity; and the Single PLCR uses path length change rate of an arbitrary link.</a:t>
                </a:r>
                <a:r>
                  <a:rPr lang="zh-CN" altLang="en-US" baseline="0" dirty="0" smtClean="0"/>
                  <a:t> </a:t>
                </a:r>
                <a:r>
                  <a:rPr lang="en-US" altLang="zh-CN" baseline="0" dirty="0" smtClean="0"/>
                  <a:t>It shows that our system achieves the highest estimation accuracy, with a median error of 11%, for velocity magnitude.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[Click]. Our system further enables estimation of velocity direction. In conclusion, our system </a:t>
                </a:r>
                <a:r>
                  <a:rPr lang="en-US" altLang="zh-CN" dirty="0" smtClean="0"/>
                  <a:t>achieves a 80-percentile error of </a:t>
                </a:r>
                <a:r>
                  <a:rPr lang="en-US" altLang="zh-CN" b="0" i="0" smtClean="0">
                    <a:solidFill>
                      <a:srgbClr val="C00000"/>
                    </a:solidFill>
                    <a:latin typeface="Cambria Math" panose="02040503050406030204" pitchFamily="18" charset="0"/>
                  </a:rPr>
                  <a:t>20</a:t>
                </a:r>
                <a:r>
                  <a:rPr lang="en-US" altLang="zh-CN" b="0" i="0" smtClean="0">
                    <a:solidFill>
                      <a:srgbClr val="C00000"/>
                    </a:solidFill>
                    <a:latin typeface="Cambria Math" panose="02040503050406030204" pitchFamily="18" charset="0"/>
                    <a:ea typeface="Cambria Math" panose="02040503050406030204" pitchFamily="18" charset="0"/>
                  </a:rPr>
                  <a:t>°</a:t>
                </a:r>
                <a:r>
                  <a:rPr lang="zh-CN" altLang="en-US" dirty="0" smtClean="0"/>
                  <a:t> </a:t>
                </a:r>
                <a:r>
                  <a:rPr lang="en-US" altLang="zh-CN" dirty="0" smtClean="0"/>
                  <a:t>for velocity direction.</a:t>
                </a:r>
                <a:endParaRPr lang="zh-CN" altLang="en-US" dirty="0"/>
              </a:p>
              <a:p>
                <a:endParaRPr lang="en-US" altLang="zh-CN" baseline="0" dirty="0" smtClean="0"/>
              </a:p>
            </p:txBody>
          </p:sp>
        </mc:Fallback>
      </mc:AlternateContent>
      <p:sp>
        <p:nvSpPr>
          <p:cNvPr id="4" name="灯片编号占位符 3"/>
          <p:cNvSpPr>
            <a:spLocks noGrp="1"/>
          </p:cNvSpPr>
          <p:nvPr>
            <p:ph type="sldNum" sz="quarter" idx="10"/>
          </p:nvPr>
        </p:nvSpPr>
        <p:spPr/>
        <p:txBody>
          <a:bodyPr/>
          <a:lstStyle/>
          <a:p>
            <a:fld id="{2EB47890-5446-4662-AB75-3CEB6FA02C87}" type="slidenum">
              <a:rPr lang="zh-CN" altLang="en-US" smtClean="0"/>
              <a:t>24</a:t>
            </a:fld>
            <a:endParaRPr lang="zh-CN" altLang="en-US"/>
          </a:p>
        </p:txBody>
      </p:sp>
    </p:spTree>
    <p:extLst>
      <p:ext uri="{BB962C8B-B14F-4D97-AF65-F5344CB8AC3E}">
        <p14:creationId xmlns:p14="http://schemas.microsoft.com/office/powerpoint/2010/main" val="144800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So,</a:t>
            </a:r>
            <a:r>
              <a:rPr lang="zh-CN" altLang="en-US" dirty="0" smtClean="0"/>
              <a:t> </a:t>
            </a:r>
            <a:r>
              <a:rPr lang="en-US" altLang="zh-CN" dirty="0" smtClean="0"/>
              <a:t>that’s</a:t>
            </a:r>
            <a:r>
              <a:rPr lang="zh-CN" altLang="en-US" dirty="0" smtClean="0"/>
              <a:t> </a:t>
            </a:r>
            <a:r>
              <a:rPr lang="en-US" altLang="zh-CN" dirty="0" smtClean="0"/>
              <a:t>out</a:t>
            </a:r>
            <a:r>
              <a:rPr lang="zh-CN" altLang="en-US" dirty="0" smtClean="0"/>
              <a:t> </a:t>
            </a:r>
            <a:r>
              <a:rPr lang="en-US" altLang="zh-CN" dirty="0" smtClean="0"/>
              <a:t>work</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a:t>
            </a:r>
            <a:r>
              <a:rPr lang="zh-CN" altLang="en-US" baseline="0" dirty="0" smtClean="0"/>
              <a:t> </a:t>
            </a:r>
            <a:r>
              <a:rPr lang="en-US" altLang="zh-CN" baseline="0" dirty="0" smtClean="0"/>
              <a:t>contributions</a:t>
            </a:r>
            <a:r>
              <a:rPr lang="zh-CN" altLang="en-US" baseline="0" dirty="0" smtClean="0"/>
              <a:t> </a:t>
            </a:r>
            <a:r>
              <a:rPr lang="en-US" altLang="zh-CN" baseline="0" dirty="0" smtClean="0"/>
              <a:t>are</a:t>
            </a:r>
            <a:r>
              <a:rPr lang="zh-CN" altLang="en-US" baseline="0" dirty="0" smtClean="0"/>
              <a:t> </a:t>
            </a:r>
            <a:r>
              <a:rPr lang="en-US" altLang="zh-CN" baseline="0" dirty="0" smtClean="0"/>
              <a:t>from</a:t>
            </a:r>
            <a:r>
              <a:rPr lang="zh-CN" altLang="en-US" baseline="0" dirty="0" smtClean="0"/>
              <a:t> </a:t>
            </a:r>
            <a:r>
              <a:rPr lang="en-US" altLang="zh-CN" baseline="0" dirty="0" smtClean="0"/>
              <a:t>two</a:t>
            </a:r>
            <a:r>
              <a:rPr lang="zh-CN" altLang="en-US" baseline="0" dirty="0" smtClean="0"/>
              <a:t> </a:t>
            </a:r>
            <a:r>
              <a:rPr lang="en-US" altLang="zh-CN" baseline="0" dirty="0" smtClean="0"/>
              <a:t>parts:</a:t>
            </a:r>
            <a:endParaRPr lang="zh-CN" alt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First,</a:t>
            </a:r>
            <a:r>
              <a:rPr lang="zh-CN" altLang="en-US" baseline="0" dirty="0" smtClean="0"/>
              <a:t> </a:t>
            </a:r>
            <a:r>
              <a:rPr lang="en-US" altLang="zh-CN" baseline="0" dirty="0" smtClean="0"/>
              <a:t>we</a:t>
            </a:r>
            <a:r>
              <a:rPr lang="zh-CN" altLang="en-US" baseline="0" dirty="0" smtClean="0"/>
              <a:t> </a:t>
            </a:r>
            <a:r>
              <a:rPr lang="en-US" altLang="zh-CN" baseline="0" dirty="0" smtClean="0"/>
              <a:t>design</a:t>
            </a:r>
            <a:r>
              <a:rPr lang="zh-CN" altLang="en-US" baseline="0" dirty="0" smtClean="0"/>
              <a:t> </a:t>
            </a:r>
            <a:r>
              <a:rPr lang="en-US" altLang="zh-CN" baseline="0" dirty="0" smtClean="0"/>
              <a:t>a</a:t>
            </a:r>
            <a:r>
              <a:rPr lang="zh-CN" altLang="en-US" baseline="0" dirty="0" smtClean="0"/>
              <a:t> </a:t>
            </a:r>
            <a:r>
              <a:rPr lang="en-US" altLang="zh-CN" baseline="0" dirty="0" smtClean="0"/>
              <a:t>new</a:t>
            </a:r>
            <a:r>
              <a:rPr lang="zh-CN" altLang="en-US" baseline="0" dirty="0" smtClean="0"/>
              <a:t> </a:t>
            </a:r>
            <a:r>
              <a:rPr lang="en-US" altLang="zh-CN" baseline="0" dirty="0" smtClean="0"/>
              <a:t>form</a:t>
            </a:r>
            <a:r>
              <a:rPr lang="zh-CN" altLang="en-US" baseline="0" dirty="0" smtClean="0"/>
              <a:t> </a:t>
            </a:r>
            <a:r>
              <a:rPr lang="en-US" altLang="zh-CN" baseline="0" dirty="0" smtClean="0"/>
              <a:t>RSG</a:t>
            </a:r>
            <a:r>
              <a:rPr lang="en-US" altLang="zh-CN" baseline="0" dirty="0" smtClean="0"/>
              <a:t>,</a:t>
            </a:r>
            <a:r>
              <a:rPr lang="zh-CN" altLang="en-US" baseline="0" dirty="0" smtClean="0"/>
              <a:t> </a:t>
            </a:r>
            <a:r>
              <a:rPr lang="en-US" altLang="zh-CN" baseline="0" dirty="0" smtClean="0"/>
              <a:t>RSG</a:t>
            </a:r>
            <a:r>
              <a:rPr lang="zh-CN" altLang="en-US" baseline="0" dirty="0" smtClean="0"/>
              <a:t> </a:t>
            </a:r>
            <a:r>
              <a:rPr lang="en-US" altLang="zh-CN" baseline="0" dirty="0" smtClean="0"/>
              <a:t>is</a:t>
            </a:r>
            <a:r>
              <a:rPr lang="zh-CN" altLang="en-US" baseline="0" dirty="0" smtClean="0"/>
              <a:t> </a:t>
            </a:r>
            <a:r>
              <a:rPr lang="en-US" altLang="zh-CN" baseline="0" dirty="0" smtClean="0"/>
              <a:t>more</a:t>
            </a:r>
            <a:r>
              <a:rPr lang="zh-CN" altLang="en-US" baseline="0" dirty="0" smtClean="0"/>
              <a:t> </a:t>
            </a:r>
            <a:r>
              <a:rPr lang="en-US" altLang="zh-CN" baseline="0" dirty="0" smtClean="0"/>
              <a:t>stable</a:t>
            </a:r>
            <a:r>
              <a:rPr lang="zh-CN" altLang="en-US" baseline="0" dirty="0" smtClean="0"/>
              <a:t> </a:t>
            </a:r>
            <a:r>
              <a:rPr lang="en-US" altLang="zh-CN" baseline="0" dirty="0" smtClean="0"/>
              <a:t>and</a:t>
            </a:r>
            <a:r>
              <a:rPr lang="zh-CN" altLang="en-US" baseline="0" dirty="0" smtClean="0"/>
              <a:t> </a:t>
            </a:r>
            <a:r>
              <a:rPr lang="en-US" altLang="zh-CN" baseline="0" dirty="0" smtClean="0"/>
              <a:t>distinctive</a:t>
            </a:r>
            <a:r>
              <a:rPr lang="zh-CN" altLang="en-US" baseline="0" dirty="0" smtClean="0"/>
              <a:t> </a:t>
            </a:r>
            <a:r>
              <a:rPr lang="en-US" altLang="zh-CN" baseline="0" dirty="0" smtClean="0"/>
              <a:t>than</a:t>
            </a:r>
            <a:r>
              <a:rPr lang="zh-CN" altLang="en-US" baseline="0" dirty="0" smtClean="0"/>
              <a:t> </a:t>
            </a:r>
            <a:r>
              <a:rPr lang="en-US" altLang="zh-CN" baseline="0" dirty="0" smtClean="0"/>
              <a:t>the</a:t>
            </a:r>
            <a:r>
              <a:rPr lang="zh-CN" altLang="en-US" baseline="0" dirty="0" smtClean="0"/>
              <a:t> </a:t>
            </a:r>
            <a:r>
              <a:rPr lang="en-US" altLang="zh-CN" baseline="0" dirty="0" smtClean="0"/>
              <a:t>original</a:t>
            </a:r>
            <a:r>
              <a:rPr lang="zh-CN" altLang="en-US" baseline="0" dirty="0" smtClean="0"/>
              <a:t> </a:t>
            </a:r>
            <a:r>
              <a:rPr lang="en-US" altLang="zh-CN" baseline="0" dirty="0" smtClean="0"/>
              <a:t>RSS</a:t>
            </a:r>
            <a:r>
              <a:rPr lang="zh-CN" altLang="en-US" baseline="0" dirty="0" smtClean="0"/>
              <a:t> </a:t>
            </a:r>
            <a:r>
              <a:rPr lang="en-US" altLang="zh-CN" baseline="0" dirty="0" smtClean="0"/>
              <a:t>fingerprints</a:t>
            </a:r>
            <a:endParaRPr lang="zh-CN" alt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Second,</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new</a:t>
            </a:r>
            <a:r>
              <a:rPr lang="zh-CN" altLang="en-US" baseline="0" dirty="0" smtClean="0"/>
              <a:t> </a:t>
            </a:r>
            <a:r>
              <a:rPr lang="en-US" altLang="zh-CN" baseline="0" dirty="0" smtClean="0"/>
              <a:t>form,</a:t>
            </a:r>
            <a:r>
              <a:rPr lang="zh-CN" altLang="en-US" baseline="0" dirty="0" smtClean="0"/>
              <a:t> </a:t>
            </a:r>
            <a:r>
              <a:rPr lang="en-US" altLang="zh-CN" baseline="0" dirty="0" smtClean="0"/>
              <a:t>we</a:t>
            </a:r>
            <a:r>
              <a:rPr lang="zh-CN" altLang="en-US" baseline="0" dirty="0" smtClean="0"/>
              <a:t> </a:t>
            </a:r>
            <a:r>
              <a:rPr lang="en-US" altLang="zh-CN" baseline="0" dirty="0" smtClean="0"/>
              <a:t>design</a:t>
            </a:r>
            <a:r>
              <a:rPr lang="zh-CN" altLang="en-US" baseline="0" dirty="0" smtClean="0"/>
              <a:t> </a:t>
            </a:r>
            <a:r>
              <a:rPr lang="en-US" altLang="zh-CN" baseline="0" dirty="0" smtClean="0"/>
              <a:t>a</a:t>
            </a:r>
            <a:r>
              <a:rPr lang="zh-CN" altLang="en-US" baseline="0" dirty="0" smtClean="0"/>
              <a:t> </a:t>
            </a:r>
            <a:r>
              <a:rPr lang="en-US" altLang="zh-CN" baseline="0" dirty="0" smtClean="0"/>
              <a:t>system</a:t>
            </a:r>
            <a:r>
              <a:rPr lang="zh-CN" altLang="en-US" baseline="0" dirty="0" smtClean="0"/>
              <a:t> </a:t>
            </a:r>
            <a:r>
              <a:rPr lang="en-US" altLang="zh-CN" baseline="0" dirty="0" smtClean="0"/>
              <a:t>named</a:t>
            </a:r>
            <a:r>
              <a:rPr lang="zh-CN" altLang="en-US" baseline="0" dirty="0" smtClean="0"/>
              <a:t> </a:t>
            </a:r>
            <a:r>
              <a:rPr lang="en-US" altLang="zh-CN" baseline="0" dirty="0" err="1" smtClean="0"/>
              <a:t>ViViPlus</a:t>
            </a:r>
            <a:r>
              <a:rPr lang="en-US" altLang="zh-CN" baseline="0" dirty="0" smtClean="0"/>
              <a:t>,</a:t>
            </a:r>
            <a:r>
              <a:rPr lang="zh-CN" altLang="en-US" baseline="0" dirty="0" smtClean="0"/>
              <a:t> </a:t>
            </a:r>
            <a:r>
              <a:rPr lang="en-US" altLang="zh-CN" baseline="0" dirty="0" smtClean="0"/>
              <a:t>the</a:t>
            </a:r>
            <a:r>
              <a:rPr lang="zh-CN" altLang="en-US" baseline="0" dirty="0" smtClean="0"/>
              <a:t> </a:t>
            </a:r>
            <a:r>
              <a:rPr lang="en-US" altLang="zh-CN" baseline="0" dirty="0" smtClean="0"/>
              <a:t>system’s</a:t>
            </a:r>
            <a:r>
              <a:rPr lang="zh-CN" altLang="en-US" baseline="0" dirty="0" smtClean="0"/>
              <a:t> </a:t>
            </a:r>
            <a:r>
              <a:rPr lang="en-US" altLang="zh-CN" baseline="0" dirty="0" smtClean="0"/>
              <a:t>input</a:t>
            </a:r>
            <a:r>
              <a:rPr lang="zh-CN" altLang="en-US" baseline="0" dirty="0" smtClean="0"/>
              <a:t> </a:t>
            </a:r>
            <a:r>
              <a:rPr lang="en-US" altLang="zh-CN" baseline="0" dirty="0" smtClean="0"/>
              <a:t>is</a:t>
            </a:r>
            <a:r>
              <a:rPr lang="zh-CN" altLang="en-US" baseline="0" dirty="0" smtClean="0"/>
              <a:t> </a:t>
            </a:r>
            <a:r>
              <a:rPr lang="en-US" altLang="zh-CN" baseline="0" dirty="0" smtClean="0"/>
              <a:t>no</a:t>
            </a:r>
            <a:r>
              <a:rPr lang="zh-CN" altLang="en-US" baseline="0" dirty="0" smtClean="0"/>
              <a:t> </a:t>
            </a:r>
            <a:r>
              <a:rPr lang="en-US" altLang="zh-CN" baseline="0" dirty="0" smtClean="0"/>
              <a:t>more</a:t>
            </a:r>
            <a:r>
              <a:rPr lang="zh-CN" altLang="en-US" baseline="0" dirty="0" smtClean="0"/>
              <a:t> </a:t>
            </a:r>
            <a:r>
              <a:rPr lang="en-US" altLang="zh-CN" baseline="0" dirty="0" smtClean="0"/>
              <a:t>than</a:t>
            </a:r>
            <a:r>
              <a:rPr lang="zh-CN" altLang="en-US" baseline="0" dirty="0" smtClean="0"/>
              <a:t> </a:t>
            </a:r>
            <a:r>
              <a:rPr lang="en-US" altLang="zh-CN" baseline="0" dirty="0" smtClean="0"/>
              <a:t>traditional</a:t>
            </a:r>
            <a:r>
              <a:rPr lang="zh-CN" altLang="en-US" baseline="0" dirty="0" smtClean="0"/>
              <a:t> </a:t>
            </a:r>
            <a:r>
              <a:rPr lang="en-US" altLang="zh-CN" baseline="0" dirty="0" smtClean="0"/>
              <a:t>fingerprints</a:t>
            </a:r>
            <a:r>
              <a:rPr lang="zh-CN" altLang="en-US" baseline="0" dirty="0" smtClean="0"/>
              <a:t> </a:t>
            </a:r>
            <a:r>
              <a:rPr lang="en-US" altLang="zh-CN" baseline="0" dirty="0" smtClean="0"/>
              <a:t>but</a:t>
            </a:r>
            <a:r>
              <a:rPr lang="zh-CN" altLang="en-US" baseline="0" dirty="0" smtClean="0"/>
              <a:t> </a:t>
            </a:r>
            <a:r>
              <a:rPr lang="en-US" altLang="zh-CN" baseline="0" dirty="0" smtClean="0"/>
              <a:t>can</a:t>
            </a:r>
            <a:r>
              <a:rPr lang="zh-CN" altLang="en-US" baseline="0" dirty="0" smtClean="0"/>
              <a:t> </a:t>
            </a:r>
            <a:r>
              <a:rPr lang="en-US" altLang="zh-CN" baseline="0" dirty="0" smtClean="0"/>
              <a:t>get</a:t>
            </a:r>
            <a:r>
              <a:rPr lang="zh-CN" altLang="en-US" baseline="0" dirty="0" smtClean="0"/>
              <a:t> </a:t>
            </a:r>
            <a:r>
              <a:rPr lang="en-US" altLang="zh-CN" baseline="0" dirty="0" smtClean="0"/>
              <a:t>better</a:t>
            </a:r>
            <a:r>
              <a:rPr lang="zh-CN" altLang="en-US" baseline="0" dirty="0" smtClean="0"/>
              <a:t> </a:t>
            </a:r>
            <a:r>
              <a:rPr lang="en-US" altLang="zh-CN" baseline="0" dirty="0" smtClean="0"/>
              <a:t>accuracy,</a:t>
            </a:r>
            <a:r>
              <a:rPr lang="zh-CN" altLang="en-US" baseline="0" dirty="0" smtClean="0"/>
              <a:t> </a:t>
            </a:r>
            <a:r>
              <a:rPr lang="en-US" altLang="zh-CN" baseline="0" dirty="0" smtClean="0"/>
              <a:t>that</a:t>
            </a:r>
            <a:r>
              <a:rPr lang="zh-CN" altLang="en-US" baseline="0" dirty="0" smtClean="0"/>
              <a:t> </a:t>
            </a:r>
            <a:r>
              <a:rPr lang="en-US" altLang="zh-CN" baseline="0" dirty="0" smtClean="0"/>
              <a:t>is</a:t>
            </a:r>
            <a:r>
              <a:rPr lang="zh-CN" altLang="en-US" baseline="0" dirty="0" smtClean="0"/>
              <a:t> </a:t>
            </a:r>
            <a:r>
              <a:rPr lang="en-US" altLang="zh-CN" baseline="0" dirty="0" smtClean="0"/>
              <a:t>what</a:t>
            </a:r>
            <a:r>
              <a:rPr lang="zh-CN" altLang="en-US" baseline="0" dirty="0" smtClean="0"/>
              <a:t> </a:t>
            </a:r>
            <a:r>
              <a:rPr lang="en-US" altLang="zh-CN" baseline="0" dirty="0" smtClean="0"/>
              <a:t>we</a:t>
            </a:r>
            <a:r>
              <a:rPr lang="zh-CN" altLang="en-US" baseline="0" dirty="0" smtClean="0"/>
              <a:t> </a:t>
            </a:r>
            <a:r>
              <a:rPr lang="en-US" altLang="zh-CN" baseline="0" dirty="0" smtClean="0"/>
              <a:t>say</a:t>
            </a:r>
            <a:r>
              <a:rPr lang="zh-CN" altLang="en-US" baseline="0" dirty="0" smtClean="0"/>
              <a:t> </a:t>
            </a:r>
            <a:r>
              <a:rPr lang="en-US" altLang="zh-CN" baseline="0" dirty="0" smtClean="0"/>
              <a:t>a</a:t>
            </a:r>
            <a:r>
              <a:rPr lang="zh-CN" altLang="en-US" baseline="0" dirty="0" smtClean="0"/>
              <a:t> </a:t>
            </a:r>
            <a:r>
              <a:rPr lang="en-US" altLang="zh-CN" baseline="0" dirty="0" smtClean="0"/>
              <a:t>“Gain</a:t>
            </a:r>
            <a:r>
              <a:rPr lang="zh-CN" altLang="en-US" baseline="0" dirty="0" smtClean="0"/>
              <a:t> </a:t>
            </a:r>
            <a:r>
              <a:rPr lang="en-US" altLang="zh-CN" baseline="0" dirty="0" smtClean="0"/>
              <a:t>without</a:t>
            </a:r>
            <a:r>
              <a:rPr lang="zh-CN" altLang="en-US" baseline="0" dirty="0" smtClean="0"/>
              <a:t> </a:t>
            </a:r>
            <a:r>
              <a:rPr lang="en-US" altLang="zh-CN" baseline="0" dirty="0" smtClean="0"/>
              <a:t>pain”</a:t>
            </a:r>
            <a:r>
              <a:rPr lang="zh-CN" altLang="en-US" baseline="0" dirty="0" smtClean="0"/>
              <a:t> </a:t>
            </a:r>
            <a:r>
              <a:rPr lang="en-US" altLang="zh-CN" baseline="0" dirty="0" smtClean="0"/>
              <a:t>localization</a:t>
            </a:r>
            <a:r>
              <a:rPr lang="zh-CN" altLang="en-US" baseline="0" dirty="0" smtClean="0"/>
              <a:t> </a:t>
            </a:r>
            <a:r>
              <a:rPr lang="en-US" altLang="zh-CN" baseline="0" dirty="0" smtClean="0"/>
              <a:t>system!</a:t>
            </a:r>
            <a:endParaRPr lang="zh-CN" altLang="en-US" dirty="0" smtClean="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25</a:t>
            </a:fld>
            <a:endParaRPr lang="zh-CN" altLang="en-US"/>
          </a:p>
        </p:txBody>
      </p:sp>
    </p:spTree>
    <p:extLst>
      <p:ext uri="{BB962C8B-B14F-4D97-AF65-F5344CB8AC3E}">
        <p14:creationId xmlns:p14="http://schemas.microsoft.com/office/powerpoint/2010/main" val="2919903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So,</a:t>
            </a:r>
            <a:r>
              <a:rPr lang="zh-CN" altLang="en-US" dirty="0" smtClean="0"/>
              <a:t> </a:t>
            </a:r>
            <a:r>
              <a:rPr lang="en-US" altLang="zh-CN" dirty="0" smtClean="0"/>
              <a:t>that’s</a:t>
            </a:r>
            <a:r>
              <a:rPr lang="zh-CN" altLang="en-US" dirty="0" smtClean="0"/>
              <a:t> </a:t>
            </a:r>
            <a:r>
              <a:rPr lang="en-US" altLang="zh-CN" dirty="0" smtClean="0"/>
              <a:t>out</a:t>
            </a:r>
            <a:r>
              <a:rPr lang="zh-CN" altLang="en-US" dirty="0" smtClean="0"/>
              <a:t> </a:t>
            </a:r>
            <a:r>
              <a:rPr lang="en-US" altLang="zh-CN" dirty="0" smtClean="0"/>
              <a:t>work</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a:t>
            </a:r>
            <a:r>
              <a:rPr lang="zh-CN" altLang="en-US" baseline="0" dirty="0" smtClean="0"/>
              <a:t> </a:t>
            </a:r>
            <a:r>
              <a:rPr lang="en-US" altLang="zh-CN" baseline="0" dirty="0" smtClean="0"/>
              <a:t>contributions</a:t>
            </a:r>
            <a:r>
              <a:rPr lang="zh-CN" altLang="en-US" baseline="0" dirty="0" smtClean="0"/>
              <a:t> </a:t>
            </a:r>
            <a:r>
              <a:rPr lang="en-US" altLang="zh-CN" baseline="0" dirty="0" smtClean="0"/>
              <a:t>are</a:t>
            </a:r>
            <a:r>
              <a:rPr lang="zh-CN" altLang="en-US" baseline="0" dirty="0" smtClean="0"/>
              <a:t> </a:t>
            </a:r>
            <a:r>
              <a:rPr lang="en-US" altLang="zh-CN" baseline="0" dirty="0" smtClean="0"/>
              <a:t>from</a:t>
            </a:r>
            <a:r>
              <a:rPr lang="zh-CN" altLang="en-US" baseline="0" dirty="0" smtClean="0"/>
              <a:t> </a:t>
            </a:r>
            <a:r>
              <a:rPr lang="en-US" altLang="zh-CN" baseline="0" dirty="0" smtClean="0"/>
              <a:t>two</a:t>
            </a:r>
            <a:r>
              <a:rPr lang="zh-CN" altLang="en-US" baseline="0" dirty="0" smtClean="0"/>
              <a:t> </a:t>
            </a:r>
            <a:r>
              <a:rPr lang="en-US" altLang="zh-CN" baseline="0" dirty="0" smtClean="0"/>
              <a:t>parts:</a:t>
            </a:r>
            <a:endParaRPr lang="zh-CN" alt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First,</a:t>
            </a:r>
            <a:r>
              <a:rPr lang="zh-CN" altLang="en-US" baseline="0" dirty="0" smtClean="0"/>
              <a:t> </a:t>
            </a:r>
            <a:r>
              <a:rPr lang="en-US" altLang="zh-CN" baseline="0" dirty="0" smtClean="0"/>
              <a:t>we</a:t>
            </a:r>
            <a:r>
              <a:rPr lang="zh-CN" altLang="en-US" baseline="0" dirty="0" smtClean="0"/>
              <a:t> </a:t>
            </a:r>
            <a:r>
              <a:rPr lang="en-US" altLang="zh-CN" baseline="0" dirty="0" smtClean="0"/>
              <a:t>design</a:t>
            </a:r>
            <a:r>
              <a:rPr lang="zh-CN" altLang="en-US" baseline="0" dirty="0" smtClean="0"/>
              <a:t> </a:t>
            </a:r>
            <a:r>
              <a:rPr lang="en-US" altLang="zh-CN" baseline="0" dirty="0" smtClean="0"/>
              <a:t>a</a:t>
            </a:r>
            <a:r>
              <a:rPr lang="zh-CN" altLang="en-US" baseline="0" dirty="0" smtClean="0"/>
              <a:t> </a:t>
            </a:r>
            <a:r>
              <a:rPr lang="en-US" altLang="zh-CN" baseline="0" dirty="0" smtClean="0"/>
              <a:t>new</a:t>
            </a:r>
            <a:r>
              <a:rPr lang="zh-CN" altLang="en-US" baseline="0" dirty="0" smtClean="0"/>
              <a:t> </a:t>
            </a:r>
            <a:r>
              <a:rPr lang="en-US" altLang="zh-CN" baseline="0" dirty="0" smtClean="0"/>
              <a:t>form</a:t>
            </a:r>
            <a:r>
              <a:rPr lang="zh-CN" altLang="en-US" baseline="0" dirty="0" smtClean="0"/>
              <a:t> </a:t>
            </a:r>
            <a:r>
              <a:rPr lang="en-US" altLang="zh-CN" baseline="0" dirty="0" smtClean="0"/>
              <a:t>FSG,</a:t>
            </a:r>
            <a:r>
              <a:rPr lang="zh-CN" altLang="en-US" baseline="0" dirty="0" smtClean="0"/>
              <a:t> </a:t>
            </a:r>
            <a:r>
              <a:rPr lang="en-US" altLang="zh-CN" baseline="0" dirty="0" smtClean="0"/>
              <a:t>FSG</a:t>
            </a:r>
            <a:r>
              <a:rPr lang="zh-CN" altLang="en-US" baseline="0" dirty="0" smtClean="0"/>
              <a:t> </a:t>
            </a:r>
            <a:r>
              <a:rPr lang="en-US" altLang="zh-CN" baseline="0" dirty="0" smtClean="0"/>
              <a:t>is</a:t>
            </a:r>
            <a:r>
              <a:rPr lang="zh-CN" altLang="en-US" baseline="0" dirty="0" smtClean="0"/>
              <a:t> </a:t>
            </a:r>
            <a:r>
              <a:rPr lang="en-US" altLang="zh-CN" baseline="0" dirty="0" smtClean="0"/>
              <a:t>more</a:t>
            </a:r>
            <a:r>
              <a:rPr lang="zh-CN" altLang="en-US" baseline="0" dirty="0" smtClean="0"/>
              <a:t> </a:t>
            </a:r>
            <a:r>
              <a:rPr lang="en-US" altLang="zh-CN" baseline="0" dirty="0" smtClean="0"/>
              <a:t>stable</a:t>
            </a:r>
            <a:r>
              <a:rPr lang="zh-CN" altLang="en-US" baseline="0" dirty="0" smtClean="0"/>
              <a:t> </a:t>
            </a:r>
            <a:r>
              <a:rPr lang="en-US" altLang="zh-CN" baseline="0" dirty="0" smtClean="0"/>
              <a:t>and</a:t>
            </a:r>
            <a:r>
              <a:rPr lang="zh-CN" altLang="en-US" baseline="0" dirty="0" smtClean="0"/>
              <a:t> </a:t>
            </a:r>
            <a:r>
              <a:rPr lang="en-US" altLang="zh-CN" baseline="0" dirty="0" smtClean="0"/>
              <a:t>distinctive</a:t>
            </a:r>
            <a:r>
              <a:rPr lang="zh-CN" altLang="en-US" baseline="0" dirty="0" smtClean="0"/>
              <a:t> </a:t>
            </a:r>
            <a:r>
              <a:rPr lang="en-US" altLang="zh-CN" baseline="0" dirty="0" smtClean="0"/>
              <a:t>than</a:t>
            </a:r>
            <a:r>
              <a:rPr lang="zh-CN" altLang="en-US" baseline="0" dirty="0" smtClean="0"/>
              <a:t> </a:t>
            </a:r>
            <a:r>
              <a:rPr lang="en-US" altLang="zh-CN" baseline="0" dirty="0" smtClean="0"/>
              <a:t>the</a:t>
            </a:r>
            <a:r>
              <a:rPr lang="zh-CN" altLang="en-US" baseline="0" dirty="0" smtClean="0"/>
              <a:t> </a:t>
            </a:r>
            <a:r>
              <a:rPr lang="en-US" altLang="zh-CN" baseline="0" dirty="0" smtClean="0"/>
              <a:t>original</a:t>
            </a:r>
            <a:r>
              <a:rPr lang="zh-CN" altLang="en-US" baseline="0" dirty="0" smtClean="0"/>
              <a:t> </a:t>
            </a:r>
            <a:r>
              <a:rPr lang="en-US" altLang="zh-CN" baseline="0" dirty="0" smtClean="0"/>
              <a:t>RSS</a:t>
            </a:r>
            <a:r>
              <a:rPr lang="zh-CN" altLang="en-US" baseline="0" dirty="0" smtClean="0"/>
              <a:t> </a:t>
            </a:r>
            <a:r>
              <a:rPr lang="en-US" altLang="zh-CN" baseline="0" dirty="0" smtClean="0"/>
              <a:t>fingerprints</a:t>
            </a:r>
            <a:endParaRPr lang="zh-CN" alt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Second,</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new</a:t>
            </a:r>
            <a:r>
              <a:rPr lang="zh-CN" altLang="en-US" baseline="0" dirty="0" smtClean="0"/>
              <a:t> </a:t>
            </a:r>
            <a:r>
              <a:rPr lang="en-US" altLang="zh-CN" baseline="0" dirty="0" smtClean="0"/>
              <a:t>form,</a:t>
            </a:r>
            <a:r>
              <a:rPr lang="zh-CN" altLang="en-US" baseline="0" dirty="0" smtClean="0"/>
              <a:t> </a:t>
            </a:r>
            <a:r>
              <a:rPr lang="en-US" altLang="zh-CN" baseline="0" dirty="0" smtClean="0"/>
              <a:t>we</a:t>
            </a:r>
            <a:r>
              <a:rPr lang="zh-CN" altLang="en-US" baseline="0" dirty="0" smtClean="0"/>
              <a:t> </a:t>
            </a:r>
            <a:r>
              <a:rPr lang="en-US" altLang="zh-CN" baseline="0" dirty="0" smtClean="0"/>
              <a:t>design</a:t>
            </a:r>
            <a:r>
              <a:rPr lang="zh-CN" altLang="en-US" baseline="0" dirty="0" smtClean="0"/>
              <a:t> </a:t>
            </a:r>
            <a:r>
              <a:rPr lang="en-US" altLang="zh-CN" baseline="0" dirty="0" smtClean="0"/>
              <a:t>a</a:t>
            </a:r>
            <a:r>
              <a:rPr lang="zh-CN" altLang="en-US" baseline="0" dirty="0" smtClean="0"/>
              <a:t> </a:t>
            </a:r>
            <a:r>
              <a:rPr lang="en-US" altLang="zh-CN" baseline="0" dirty="0" smtClean="0"/>
              <a:t>system</a:t>
            </a:r>
            <a:r>
              <a:rPr lang="zh-CN" altLang="en-US" baseline="0" dirty="0" smtClean="0"/>
              <a:t> </a:t>
            </a:r>
            <a:r>
              <a:rPr lang="en-US" altLang="zh-CN" baseline="0" dirty="0" smtClean="0"/>
              <a:t>named</a:t>
            </a:r>
            <a:r>
              <a:rPr lang="zh-CN" altLang="en-US" baseline="0" dirty="0" smtClean="0"/>
              <a:t> </a:t>
            </a:r>
            <a:r>
              <a:rPr lang="en-US" altLang="zh-CN" baseline="0" dirty="0" err="1" smtClean="0"/>
              <a:t>ViVi</a:t>
            </a:r>
            <a:r>
              <a:rPr lang="en-US" altLang="zh-CN" baseline="0" dirty="0" smtClean="0"/>
              <a:t>,</a:t>
            </a:r>
            <a:r>
              <a:rPr lang="zh-CN" altLang="en-US" baseline="0" dirty="0" smtClean="0"/>
              <a:t> </a:t>
            </a:r>
            <a:r>
              <a:rPr lang="en-US" altLang="zh-CN" baseline="0" dirty="0" smtClean="0"/>
              <a:t>the</a:t>
            </a:r>
            <a:r>
              <a:rPr lang="zh-CN" altLang="en-US" baseline="0" dirty="0" smtClean="0"/>
              <a:t> </a:t>
            </a:r>
            <a:r>
              <a:rPr lang="en-US" altLang="zh-CN" baseline="0" dirty="0" smtClean="0"/>
              <a:t>system’s</a:t>
            </a:r>
            <a:r>
              <a:rPr lang="zh-CN" altLang="en-US" baseline="0" dirty="0" smtClean="0"/>
              <a:t> </a:t>
            </a:r>
            <a:r>
              <a:rPr lang="en-US" altLang="zh-CN" baseline="0" dirty="0" smtClean="0"/>
              <a:t>input</a:t>
            </a:r>
            <a:r>
              <a:rPr lang="zh-CN" altLang="en-US" baseline="0" dirty="0" smtClean="0"/>
              <a:t> </a:t>
            </a:r>
            <a:r>
              <a:rPr lang="en-US" altLang="zh-CN" baseline="0" dirty="0" smtClean="0"/>
              <a:t>is</a:t>
            </a:r>
            <a:r>
              <a:rPr lang="zh-CN" altLang="en-US" baseline="0" dirty="0" smtClean="0"/>
              <a:t> </a:t>
            </a:r>
            <a:r>
              <a:rPr lang="en-US" altLang="zh-CN" baseline="0" dirty="0" smtClean="0"/>
              <a:t>no</a:t>
            </a:r>
            <a:r>
              <a:rPr lang="zh-CN" altLang="en-US" baseline="0" dirty="0" smtClean="0"/>
              <a:t> </a:t>
            </a:r>
            <a:r>
              <a:rPr lang="en-US" altLang="zh-CN" baseline="0" dirty="0" smtClean="0"/>
              <a:t>more</a:t>
            </a:r>
            <a:r>
              <a:rPr lang="zh-CN" altLang="en-US" baseline="0" dirty="0" smtClean="0"/>
              <a:t> </a:t>
            </a:r>
            <a:r>
              <a:rPr lang="en-US" altLang="zh-CN" baseline="0" dirty="0" smtClean="0"/>
              <a:t>than</a:t>
            </a:r>
            <a:r>
              <a:rPr lang="zh-CN" altLang="en-US" baseline="0" dirty="0" smtClean="0"/>
              <a:t> </a:t>
            </a:r>
            <a:r>
              <a:rPr lang="en-US" altLang="zh-CN" baseline="0" dirty="0" smtClean="0"/>
              <a:t>traditional</a:t>
            </a:r>
            <a:r>
              <a:rPr lang="zh-CN" altLang="en-US" baseline="0" dirty="0" smtClean="0"/>
              <a:t> </a:t>
            </a:r>
            <a:r>
              <a:rPr lang="en-US" altLang="zh-CN" baseline="0" dirty="0" smtClean="0"/>
              <a:t>fingerprints</a:t>
            </a:r>
            <a:r>
              <a:rPr lang="zh-CN" altLang="en-US" baseline="0" dirty="0" smtClean="0"/>
              <a:t> </a:t>
            </a:r>
            <a:r>
              <a:rPr lang="en-US" altLang="zh-CN" baseline="0" dirty="0" smtClean="0"/>
              <a:t>but</a:t>
            </a:r>
            <a:r>
              <a:rPr lang="zh-CN" altLang="en-US" baseline="0" dirty="0" smtClean="0"/>
              <a:t> </a:t>
            </a:r>
            <a:r>
              <a:rPr lang="en-US" altLang="zh-CN" baseline="0" dirty="0" smtClean="0"/>
              <a:t>can</a:t>
            </a:r>
            <a:r>
              <a:rPr lang="zh-CN" altLang="en-US" baseline="0" dirty="0" smtClean="0"/>
              <a:t> </a:t>
            </a:r>
            <a:r>
              <a:rPr lang="en-US" altLang="zh-CN" baseline="0" dirty="0" smtClean="0"/>
              <a:t>get</a:t>
            </a:r>
            <a:r>
              <a:rPr lang="zh-CN" altLang="en-US" baseline="0" dirty="0" smtClean="0"/>
              <a:t> </a:t>
            </a:r>
            <a:r>
              <a:rPr lang="en-US" altLang="zh-CN" baseline="0" dirty="0" smtClean="0"/>
              <a:t>better</a:t>
            </a:r>
            <a:r>
              <a:rPr lang="zh-CN" altLang="en-US" baseline="0" dirty="0" smtClean="0"/>
              <a:t> </a:t>
            </a:r>
            <a:r>
              <a:rPr lang="en-US" altLang="zh-CN" baseline="0" dirty="0" smtClean="0"/>
              <a:t>accuracy,</a:t>
            </a:r>
            <a:r>
              <a:rPr lang="zh-CN" altLang="en-US" baseline="0" dirty="0" smtClean="0"/>
              <a:t> </a:t>
            </a:r>
            <a:r>
              <a:rPr lang="en-US" altLang="zh-CN" baseline="0" dirty="0" smtClean="0"/>
              <a:t>that</a:t>
            </a:r>
            <a:r>
              <a:rPr lang="zh-CN" altLang="en-US" baseline="0" dirty="0" smtClean="0"/>
              <a:t> </a:t>
            </a:r>
            <a:r>
              <a:rPr lang="en-US" altLang="zh-CN" baseline="0" dirty="0" smtClean="0"/>
              <a:t>is</a:t>
            </a:r>
            <a:r>
              <a:rPr lang="zh-CN" altLang="en-US" baseline="0" dirty="0" smtClean="0"/>
              <a:t> </a:t>
            </a:r>
            <a:r>
              <a:rPr lang="en-US" altLang="zh-CN" baseline="0" dirty="0" smtClean="0"/>
              <a:t>what</a:t>
            </a:r>
            <a:r>
              <a:rPr lang="zh-CN" altLang="en-US" baseline="0" dirty="0" smtClean="0"/>
              <a:t> </a:t>
            </a:r>
            <a:r>
              <a:rPr lang="en-US" altLang="zh-CN" baseline="0" dirty="0" smtClean="0"/>
              <a:t>we</a:t>
            </a:r>
            <a:r>
              <a:rPr lang="zh-CN" altLang="en-US" baseline="0" dirty="0" smtClean="0"/>
              <a:t> </a:t>
            </a:r>
            <a:r>
              <a:rPr lang="en-US" altLang="zh-CN" baseline="0" dirty="0" smtClean="0"/>
              <a:t>say</a:t>
            </a:r>
            <a:r>
              <a:rPr lang="zh-CN" altLang="en-US" baseline="0" dirty="0" smtClean="0"/>
              <a:t> </a:t>
            </a:r>
            <a:r>
              <a:rPr lang="en-US" altLang="zh-CN" baseline="0" dirty="0" smtClean="0"/>
              <a:t>a</a:t>
            </a:r>
            <a:r>
              <a:rPr lang="zh-CN" altLang="en-US" baseline="0" dirty="0" smtClean="0"/>
              <a:t> </a:t>
            </a:r>
            <a:r>
              <a:rPr lang="en-US" altLang="zh-CN" baseline="0" dirty="0" smtClean="0"/>
              <a:t>“Gain</a:t>
            </a:r>
            <a:r>
              <a:rPr lang="zh-CN" altLang="en-US" baseline="0" dirty="0" smtClean="0"/>
              <a:t> </a:t>
            </a:r>
            <a:r>
              <a:rPr lang="en-US" altLang="zh-CN" baseline="0" dirty="0" smtClean="0"/>
              <a:t>without</a:t>
            </a:r>
            <a:r>
              <a:rPr lang="zh-CN" altLang="en-US" baseline="0" dirty="0" smtClean="0"/>
              <a:t> </a:t>
            </a:r>
            <a:r>
              <a:rPr lang="en-US" altLang="zh-CN" baseline="0" dirty="0" smtClean="0"/>
              <a:t>pain”</a:t>
            </a:r>
            <a:r>
              <a:rPr lang="zh-CN" altLang="en-US" baseline="0" dirty="0" smtClean="0"/>
              <a:t> </a:t>
            </a:r>
            <a:r>
              <a:rPr lang="en-US" altLang="zh-CN" baseline="0" dirty="0" smtClean="0"/>
              <a:t>localization</a:t>
            </a:r>
            <a:r>
              <a:rPr lang="zh-CN" altLang="en-US" baseline="0" dirty="0" smtClean="0"/>
              <a:t> </a:t>
            </a:r>
            <a:r>
              <a:rPr lang="en-US" altLang="zh-CN" baseline="0" dirty="0" smtClean="0"/>
              <a:t>system!</a:t>
            </a:r>
            <a:endParaRPr lang="zh-CN" altLang="en-US" dirty="0" smtClean="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26</a:t>
            </a:fld>
            <a:endParaRPr lang="zh-CN" altLang="en-US"/>
          </a:p>
        </p:txBody>
      </p:sp>
    </p:spTree>
    <p:extLst>
      <p:ext uri="{BB962C8B-B14F-4D97-AF65-F5344CB8AC3E}">
        <p14:creationId xmlns:p14="http://schemas.microsoft.com/office/powerpoint/2010/main" val="135723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[Start</a:t>
            </a:r>
            <a:r>
              <a:rPr lang="en-US" altLang="zh-CN" smtClean="0"/>
              <a:t>]. That's </a:t>
            </a:r>
            <a:r>
              <a:rPr lang="en-US" altLang="zh-CN" dirty="0" smtClean="0"/>
              <a:t>all.</a:t>
            </a:r>
            <a:r>
              <a:rPr lang="en-US" altLang="zh-CN" baseline="0" dirty="0" smtClean="0"/>
              <a:t> Thanks for listening.</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27</a:t>
            </a:fld>
            <a:endParaRPr lang="zh-CN" altLang="en-US"/>
          </a:p>
        </p:txBody>
      </p:sp>
    </p:spTree>
    <p:extLst>
      <p:ext uri="{BB962C8B-B14F-4D97-AF65-F5344CB8AC3E}">
        <p14:creationId xmlns:p14="http://schemas.microsoft.com/office/powerpoint/2010/main" val="403237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Now, we have define and understand the advantage of the </a:t>
            </a:r>
            <a:r>
              <a:rPr lang="en-US" altLang="zh-CN" sz="1600" kern="1200" dirty="0" smtClean="0">
                <a:solidFill>
                  <a:schemeClr val="tx1"/>
                </a:solidFill>
                <a:effectLst/>
                <a:latin typeface="+mn-lt"/>
                <a:ea typeface="+mn-ea"/>
                <a:cs typeface="+mn-cs"/>
              </a:rPr>
              <a:t>RSG</a:t>
            </a:r>
            <a:r>
              <a:rPr lang="en-US" altLang="zh-CN" sz="1600" kern="1200" dirty="0" smtClean="0">
                <a:solidFill>
                  <a:schemeClr val="tx1"/>
                </a:solidFill>
                <a:effectLst/>
                <a:latin typeface="+mn-lt"/>
                <a:ea typeface="+mn-ea"/>
                <a:cs typeface="+mn-cs"/>
              </a:rPr>
              <a:t>, there are still </a:t>
            </a:r>
            <a:r>
              <a:rPr lang="en-US" altLang="zh-CN" sz="1600" kern="1200" dirty="0" smtClean="0">
                <a:solidFill>
                  <a:schemeClr val="tx1"/>
                </a:solidFill>
                <a:effectLst/>
                <a:latin typeface="+mn-lt"/>
                <a:ea typeface="+mn-ea"/>
                <a:cs typeface="+mn-cs"/>
              </a:rPr>
              <a:t>two </a:t>
            </a:r>
            <a:r>
              <a:rPr lang="en-US" altLang="zh-CN" sz="1600" kern="1200" dirty="0" smtClean="0">
                <a:solidFill>
                  <a:schemeClr val="tx1"/>
                </a:solidFill>
                <a:effectLst/>
                <a:latin typeface="+mn-lt"/>
                <a:ea typeface="+mn-ea"/>
                <a:cs typeface="+mn-cs"/>
              </a:rPr>
              <a:t>challenges remains there, first, to construct each locations’ </a:t>
            </a:r>
            <a:r>
              <a:rPr lang="en-US" altLang="zh-CN" sz="1600" kern="1200" dirty="0" smtClean="0">
                <a:solidFill>
                  <a:schemeClr val="tx1"/>
                </a:solidFill>
                <a:effectLst/>
                <a:latin typeface="+mn-lt"/>
                <a:ea typeface="+mn-ea"/>
                <a:cs typeface="+mn-cs"/>
              </a:rPr>
              <a:t>RSG matrix, </a:t>
            </a:r>
            <a:r>
              <a:rPr lang="en-US" altLang="zh-CN" sz="1600" kern="1200" dirty="0" smtClean="0">
                <a:solidFill>
                  <a:schemeClr val="tx1"/>
                </a:solidFill>
                <a:effectLst/>
                <a:latin typeface="+mn-lt"/>
                <a:ea typeface="+mn-ea"/>
                <a:cs typeface="+mn-cs"/>
              </a:rPr>
              <a:t>we need to consider the fingerprints from the nearby locations, so how to select the most useful nearby points? </a:t>
            </a:r>
            <a:endParaRPr lang="en-US" altLang="zh-CN"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Second</a:t>
            </a:r>
            <a:r>
              <a:rPr lang="en-US" altLang="zh-CN" sz="1600" kern="1200" dirty="0" smtClean="0">
                <a:solidFill>
                  <a:schemeClr val="tx1"/>
                </a:solidFill>
                <a:effectLst/>
                <a:latin typeface="+mn-lt"/>
                <a:ea typeface="+mn-ea"/>
                <a:cs typeface="+mn-cs"/>
              </a:rPr>
              <a:t>, in the </a:t>
            </a:r>
            <a:r>
              <a:rPr lang="en-US" altLang="zh-CN" sz="1600" kern="1200" dirty="0" smtClean="0">
                <a:solidFill>
                  <a:schemeClr val="tx1"/>
                </a:solidFill>
                <a:effectLst/>
                <a:latin typeface="+mn-lt"/>
                <a:ea typeface="+mn-ea"/>
                <a:cs typeface="+mn-cs"/>
              </a:rPr>
              <a:t>RSG </a:t>
            </a:r>
            <a:r>
              <a:rPr lang="en-US" altLang="zh-CN" sz="1600" kern="1200" dirty="0" smtClean="0">
                <a:solidFill>
                  <a:schemeClr val="tx1"/>
                </a:solidFill>
                <a:effectLst/>
                <a:latin typeface="+mn-lt"/>
                <a:ea typeface="+mn-ea"/>
                <a:cs typeface="+mn-cs"/>
              </a:rPr>
              <a:t>comparing stage, how to compare two </a:t>
            </a:r>
            <a:r>
              <a:rPr lang="en-US" altLang="zh-CN" sz="1600" kern="1200" dirty="0" smtClean="0">
                <a:solidFill>
                  <a:schemeClr val="tx1"/>
                </a:solidFill>
                <a:effectLst/>
                <a:latin typeface="+mn-lt"/>
                <a:ea typeface="+mn-ea"/>
                <a:cs typeface="+mn-cs"/>
              </a:rPr>
              <a:t>RSG matrix? </a:t>
            </a:r>
            <a:endParaRPr lang="zh-CN" altLang="zh-CN" sz="1600" kern="1200" dirty="0" smtClean="0">
              <a:solidFill>
                <a:schemeClr val="tx1"/>
              </a:solidFill>
              <a:effectLst/>
              <a:latin typeface="+mn-lt"/>
              <a:ea typeface="+mn-ea"/>
              <a:cs typeface="+mn-cs"/>
            </a:endParaRPr>
          </a:p>
          <a:p>
            <a:endParaRPr lang="en-US" altLang="zh-CN" baseline="0" dirty="0" smtClean="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28</a:t>
            </a:fld>
            <a:endParaRPr lang="zh-CN" altLang="en-US"/>
          </a:p>
        </p:txBody>
      </p:sp>
    </p:spTree>
    <p:extLst>
      <p:ext uri="{BB962C8B-B14F-4D97-AF65-F5344CB8AC3E}">
        <p14:creationId xmlns:p14="http://schemas.microsoft.com/office/powerpoint/2010/main" val="860642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29</a:t>
            </a:fld>
            <a:endParaRPr lang="zh-CN" altLang="en-US"/>
          </a:p>
        </p:txBody>
      </p:sp>
    </p:spTree>
    <p:extLst>
      <p:ext uri="{BB962C8B-B14F-4D97-AF65-F5344CB8AC3E}">
        <p14:creationId xmlns:p14="http://schemas.microsoft.com/office/powerpoint/2010/main" val="163533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[START]</a:t>
            </a:r>
            <a:r>
              <a:rPr lang="zh-CN" altLang="en-US"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But the methods just use </a:t>
            </a:r>
            <a:r>
              <a:rPr lang="en-US" altLang="zh-CN" sz="1600" kern="1200" dirty="0" err="1" smtClean="0">
                <a:solidFill>
                  <a:schemeClr val="tx1"/>
                </a:solidFill>
                <a:effectLst/>
                <a:latin typeface="+mn-lt"/>
                <a:ea typeface="+mn-ea"/>
                <a:cs typeface="+mn-cs"/>
              </a:rPr>
              <a:t>WiFi</a:t>
            </a:r>
            <a:r>
              <a:rPr lang="en-US" altLang="zh-CN" sz="1600" kern="1200" dirty="0" smtClean="0">
                <a:solidFill>
                  <a:schemeClr val="tx1"/>
                </a:solidFill>
                <a:effectLst/>
                <a:latin typeface="+mn-lt"/>
                <a:ea typeface="+mn-ea"/>
                <a:cs typeface="+mn-cs"/>
              </a:rPr>
              <a:t> RSS fingerprint frequently yield large errors in practice. </a:t>
            </a:r>
            <a:endParaRPr lang="zh-CN" altLang="en-US"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One major root cause of the locations errors in RSS fingerprinting is the</a:t>
            </a:r>
            <a:r>
              <a:rPr lang="zh-CN" altLang="en-US" sz="1600" kern="1200" baseline="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uncertainty of </a:t>
            </a:r>
            <a:r>
              <a:rPr lang="en-US" altLang="zh-CN" sz="1600" kern="1200" dirty="0" err="1" smtClean="0">
                <a:solidFill>
                  <a:schemeClr val="tx1"/>
                </a:solidFill>
                <a:effectLst/>
                <a:latin typeface="+mn-lt"/>
                <a:ea typeface="+mn-ea"/>
                <a:cs typeface="+mn-cs"/>
              </a:rPr>
              <a:t>WiFi</a:t>
            </a:r>
            <a:r>
              <a:rPr lang="en-US" altLang="zh-CN" sz="1600" kern="1200" dirty="0" smtClean="0">
                <a:solidFill>
                  <a:schemeClr val="tx1"/>
                </a:solidFill>
                <a:effectLst/>
                <a:latin typeface="+mn-lt"/>
                <a:ea typeface="+mn-ea"/>
                <a:cs typeface="+mn-cs"/>
              </a:rPr>
              <a:t> signals, just as shown in the left</a:t>
            </a:r>
            <a:r>
              <a:rPr lang="zh-CN" altLang="en-US"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figure, we collect about 1500 RSS samples of different Aps and illustrate the RSS distributions of 5 Aps with diverse average RSS values, the RSS bias is very large whether the AP is strong or not.</a:t>
            </a:r>
            <a:endParaRPr lang="zh-CN" altLang="en-US"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[CLICK]</a:t>
            </a:r>
            <a:r>
              <a:rPr lang="zh-CN" altLang="en-US"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Evidently, </a:t>
            </a:r>
            <a:r>
              <a:rPr lang="en-US" altLang="zh-CN" sz="1600" kern="1200" dirty="0" smtClean="0">
                <a:solidFill>
                  <a:schemeClr val="tx1"/>
                </a:solidFill>
                <a:effectLst/>
                <a:latin typeface="+mn-lt"/>
                <a:ea typeface="+mn-ea"/>
                <a:cs typeface="+mn-cs"/>
              </a:rPr>
              <a:t>they </a:t>
            </a:r>
            <a:r>
              <a:rPr lang="en-US" altLang="zh-CN" sz="1600" kern="1200" dirty="0" smtClean="0">
                <a:solidFill>
                  <a:schemeClr val="tx1"/>
                </a:solidFill>
                <a:effectLst/>
                <a:latin typeface="+mn-lt"/>
                <a:ea typeface="+mn-ea"/>
                <a:cs typeface="+mn-cs"/>
              </a:rPr>
              <a:t>may induce two aspects of severe influence: spatial ambiguity and Temporal instability.</a:t>
            </a:r>
            <a:endParaRPr lang="zh-CN" altLang="en-US" sz="16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3</a:t>
            </a:fld>
            <a:endParaRPr lang="zh-CN" altLang="en-US"/>
          </a:p>
        </p:txBody>
      </p:sp>
    </p:spTree>
    <p:extLst>
      <p:ext uri="{BB962C8B-B14F-4D97-AF65-F5344CB8AC3E}">
        <p14:creationId xmlns:p14="http://schemas.microsoft.com/office/powerpoint/2010/main" val="1311782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The principle we select the nearby locations is to make the </a:t>
            </a:r>
            <a:r>
              <a:rPr lang="en-US" altLang="zh-CN" sz="1600" kern="1200" dirty="0" smtClean="0">
                <a:solidFill>
                  <a:schemeClr val="tx1"/>
                </a:solidFill>
                <a:effectLst/>
                <a:latin typeface="+mn-lt"/>
                <a:ea typeface="+mn-ea"/>
                <a:cs typeface="+mn-cs"/>
              </a:rPr>
              <a:t>RSG matrix </a:t>
            </a:r>
            <a:r>
              <a:rPr lang="en-US" altLang="zh-CN" sz="1600" kern="1200" dirty="0" smtClean="0">
                <a:solidFill>
                  <a:schemeClr val="tx1"/>
                </a:solidFill>
                <a:effectLst/>
                <a:latin typeface="+mn-lt"/>
                <a:ea typeface="+mn-ea"/>
                <a:cs typeface="+mn-cs"/>
              </a:rPr>
              <a:t>more stable and </a:t>
            </a:r>
            <a:r>
              <a:rPr lang="en-US" altLang="zh-CN" sz="1600" kern="1200" dirty="0" smtClean="0">
                <a:solidFill>
                  <a:schemeClr val="tx1"/>
                </a:solidFill>
                <a:effectLst/>
                <a:latin typeface="+mn-lt"/>
                <a:ea typeface="+mn-ea"/>
                <a:cs typeface="+mn-cs"/>
              </a:rPr>
              <a:t>distinctive</a:t>
            </a:r>
            <a:endParaRPr lang="zh-CN" altLang="en-US" sz="1600" kern="1200" dirty="0" smtClean="0">
              <a:solidFill>
                <a:schemeClr val="tx1"/>
              </a:solidFill>
              <a:effectLst/>
              <a:latin typeface="+mn-lt"/>
              <a:ea typeface="+mn-ea"/>
              <a:cs typeface="+mn-cs"/>
            </a:endParaRPr>
          </a:p>
          <a:p>
            <a:r>
              <a:rPr lang="en-US" altLang="zh-CN" dirty="0" smtClean="0"/>
              <a:t>We propose three methods in our</a:t>
            </a:r>
            <a:r>
              <a:rPr lang="en-US" altLang="zh-CN" baseline="0" dirty="0" smtClean="0"/>
              <a:t> previous work </a:t>
            </a:r>
            <a:r>
              <a:rPr lang="en-US" altLang="zh-CN" baseline="0" dirty="0" err="1" smtClean="0"/>
              <a:t>ViVi</a:t>
            </a:r>
            <a:r>
              <a:rPr lang="en-US" altLang="zh-CN" baseline="0" dirty="0" smtClean="0"/>
              <a:t>, and find for </a:t>
            </a:r>
            <a:r>
              <a:rPr lang="en-US" altLang="zh-CN" baseline="0" dirty="0" err="1" smtClean="0"/>
              <a:t>ViViPlus</a:t>
            </a:r>
            <a:r>
              <a:rPr lang="en-US" altLang="zh-CN" baseline="0" dirty="0" smtClean="0"/>
              <a:t>, the Optimizing Spatial Stability method is the most useful.</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30</a:t>
            </a:fld>
            <a:endParaRPr lang="zh-CN" altLang="en-US"/>
          </a:p>
        </p:txBody>
      </p:sp>
    </p:spTree>
    <p:extLst>
      <p:ext uri="{BB962C8B-B14F-4D97-AF65-F5344CB8AC3E}">
        <p14:creationId xmlns:p14="http://schemas.microsoft.com/office/powerpoint/2010/main" val="1615731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Now, we have define and understand the advantage of the FSG, there are still three challenges remains there, first, to construct each locations’ FSG profile, we need to consider the fingerprints from the nearby locations, so how to select the most useful nearby points? Second, in the FSG comparing stage, how to compare two FSG profiles? Last but not the least, when a user upload just one single query fingerprint, how to locate according to the fingerprint?</a:t>
            </a:r>
            <a:endParaRPr lang="zh-CN" altLang="zh-CN" sz="1600" kern="1200" dirty="0" smtClean="0">
              <a:solidFill>
                <a:schemeClr val="tx1"/>
              </a:solidFill>
              <a:effectLst/>
              <a:latin typeface="+mn-lt"/>
              <a:ea typeface="+mn-ea"/>
              <a:cs typeface="+mn-cs"/>
            </a:endParaRPr>
          </a:p>
          <a:p>
            <a:endParaRPr lang="en-US" altLang="zh-CN" baseline="0" dirty="0" smtClean="0"/>
          </a:p>
        </p:txBody>
      </p:sp>
      <p:sp>
        <p:nvSpPr>
          <p:cNvPr id="4" name="灯片编号占位符 3"/>
          <p:cNvSpPr>
            <a:spLocks noGrp="1"/>
          </p:cNvSpPr>
          <p:nvPr>
            <p:ph type="sldNum" sz="quarter" idx="10"/>
          </p:nvPr>
        </p:nvSpPr>
        <p:spPr/>
        <p:txBody>
          <a:bodyPr/>
          <a:lstStyle/>
          <a:p>
            <a:fld id="{2EB47890-5446-4662-AB75-3CEB6FA02C87}" type="slidenum">
              <a:rPr lang="zh-CN" altLang="en-US" smtClean="0"/>
              <a:t>31</a:t>
            </a:fld>
            <a:endParaRPr lang="zh-CN" altLang="en-US"/>
          </a:p>
        </p:txBody>
      </p:sp>
    </p:spTree>
    <p:extLst>
      <p:ext uri="{BB962C8B-B14F-4D97-AF65-F5344CB8AC3E}">
        <p14:creationId xmlns:p14="http://schemas.microsoft.com/office/powerpoint/2010/main" val="1136393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[CLICK]</a:t>
            </a:r>
            <a:r>
              <a:rPr lang="zh-CN" altLang="en-US"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The spatial ambiguity means one fingerprint might be similar to those from two or more quite distant locations, rendering fingerprints over different locations become indistinguishable</a:t>
            </a:r>
            <a:endParaRPr lang="zh-CN" altLang="en-US"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[CLICK]</a:t>
            </a:r>
            <a:r>
              <a:rPr lang="zh-CN" altLang="en-US" sz="1600" kern="120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Temporal instability means fingerprint of a location observed at one instant does not match the initially collected training fingerprints from the same location.  </a:t>
            </a:r>
            <a:endParaRPr lang="zh-CN" altLang="en-US"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[CLICK]To conclude, both issues can lead to severe fingerprint mismatches and thus impair the localization accuracy and reside as two long-standing yet inevitable problems of conventional RSS fingerprints. </a:t>
            </a:r>
            <a:endParaRPr lang="zh-CN" altLang="zh-CN" sz="16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4</a:t>
            </a:fld>
            <a:endParaRPr lang="zh-CN" altLang="en-US"/>
          </a:p>
        </p:txBody>
      </p:sp>
    </p:spTree>
    <p:extLst>
      <p:ext uri="{BB962C8B-B14F-4D97-AF65-F5344CB8AC3E}">
        <p14:creationId xmlns:p14="http://schemas.microsoft.com/office/powerpoint/2010/main" val="945778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To solve the above two major problems, a bunch of works on indoor localization have been published in recent years, the key insight of these works can be divided into two parts.</a:t>
            </a:r>
            <a:r>
              <a:rPr lang="zh-CN" altLang="zh-CN" dirty="0" smtClean="0">
                <a:effectLst/>
              </a:rPr>
              <a:t> </a:t>
            </a:r>
            <a:endParaRPr lang="zh-CN" altLang="en-US" dirty="0" smtClean="0">
              <a:effectLst/>
            </a:endParaRPr>
          </a:p>
          <a:p>
            <a:r>
              <a:rPr lang="en-US" altLang="zh-CN" sz="1600" kern="1200" dirty="0" smtClean="0">
                <a:solidFill>
                  <a:schemeClr val="tx1"/>
                </a:solidFill>
                <a:effectLst/>
                <a:latin typeface="+mn-lt"/>
                <a:ea typeface="+mn-ea"/>
                <a:cs typeface="+mn-cs"/>
              </a:rPr>
              <a:t>The first part relay on additional sensors including visual images, acoustic signals and magnetic signals, these works achieve high level accuracy, </a:t>
            </a:r>
            <a:endParaRPr lang="zh-CN" altLang="en-US"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[CLICK]however they degraded the delightful ubiquity and induce additional system costs, for example, users need to heavily take pictures or cooperate with multiple peers for localization.</a:t>
            </a:r>
            <a:r>
              <a:rPr lang="zh-CN" altLang="zh-CN" dirty="0" smtClean="0">
                <a:effectLst/>
              </a:rPr>
              <a:t> </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5</a:t>
            </a:fld>
            <a:endParaRPr lang="zh-CN" altLang="en-US"/>
          </a:p>
        </p:txBody>
      </p:sp>
    </p:spTree>
    <p:extLst>
      <p:ext uri="{BB962C8B-B14F-4D97-AF65-F5344CB8AC3E}">
        <p14:creationId xmlns:p14="http://schemas.microsoft.com/office/powerpoint/2010/main" val="1868927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The second part consider the RSS changing trend when users are walking and collect continuous fingerprints, although these methods don’t need special hardware and achieve a more robust localization system, </a:t>
            </a:r>
            <a:endParaRPr lang="zh-CN" altLang="en-US"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[CLICK]however, they need a path and can’t work when user is static, moreover, the input of the system is continuous fingerprints which also induce system latency.</a:t>
            </a:r>
            <a:endParaRPr lang="zh-CN" altLang="en-US" sz="1600" kern="1200" dirty="0" smtClean="0">
              <a:solidFill>
                <a:schemeClr val="tx1"/>
              </a:solidFill>
              <a:effectLst/>
              <a:latin typeface="+mn-lt"/>
              <a:ea typeface="+mn-ea"/>
              <a:cs typeface="+mn-cs"/>
            </a:endParaRPr>
          </a:p>
          <a:p>
            <a:endParaRPr lang="zh-CN" altLang="zh-CN" sz="16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B47890-5446-4662-AB75-3CEB6FA02C87}" type="slidenum">
              <a:rPr lang="zh-CN" altLang="en-US" smtClean="0"/>
              <a:t>6</a:t>
            </a:fld>
            <a:endParaRPr lang="zh-CN" altLang="en-US"/>
          </a:p>
        </p:txBody>
      </p:sp>
    </p:spTree>
    <p:extLst>
      <p:ext uri="{BB962C8B-B14F-4D97-AF65-F5344CB8AC3E}">
        <p14:creationId xmlns:p14="http://schemas.microsoft.com/office/powerpoint/2010/main" val="1734437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Unlike</a:t>
            </a:r>
            <a:r>
              <a:rPr lang="zh-CN" altLang="en-US" dirty="0" smtClean="0"/>
              <a:t> </a:t>
            </a:r>
            <a:r>
              <a:rPr lang="en-US" altLang="zh-CN" dirty="0" smtClean="0"/>
              <a:t>the</a:t>
            </a:r>
            <a:r>
              <a:rPr lang="zh-CN" altLang="en-US" dirty="0" smtClean="0"/>
              <a:t> </a:t>
            </a:r>
            <a:r>
              <a:rPr lang="en-US" altLang="zh-CN" dirty="0" smtClean="0"/>
              <a:t>existing</a:t>
            </a:r>
            <a:r>
              <a:rPr lang="zh-CN" altLang="en-US" baseline="0" dirty="0" smtClean="0"/>
              <a:t> </a:t>
            </a:r>
            <a:r>
              <a:rPr lang="en-US" altLang="zh-CN" baseline="0" dirty="0" smtClean="0"/>
              <a:t>arts,</a:t>
            </a:r>
            <a:r>
              <a:rPr lang="zh-CN" altLang="en-US" baseline="0" dirty="0" smtClean="0"/>
              <a:t> </a:t>
            </a:r>
            <a:r>
              <a:rPr lang="en-US" altLang="zh-CN" baseline="0" dirty="0" smtClean="0"/>
              <a:t>our</a:t>
            </a:r>
            <a:r>
              <a:rPr lang="zh-CN" altLang="en-US" baseline="0" dirty="0" smtClean="0"/>
              <a:t> </a:t>
            </a:r>
            <a:r>
              <a:rPr lang="en-US" altLang="zh-CN" baseline="0" dirty="0" smtClean="0"/>
              <a:t>goal</a:t>
            </a:r>
            <a:r>
              <a:rPr lang="zh-CN" altLang="en-US" baseline="0" dirty="0" smtClean="0"/>
              <a:t> </a:t>
            </a:r>
            <a:r>
              <a:rPr lang="en-US" altLang="zh-CN" baseline="0" dirty="0" smtClean="0"/>
              <a:t>is</a:t>
            </a:r>
            <a:r>
              <a:rPr lang="zh-CN" altLang="en-US" baseline="0" dirty="0" smtClean="0"/>
              <a:t> </a:t>
            </a:r>
            <a:r>
              <a:rPr lang="en-US" altLang="zh-CN" baseline="0" dirty="0" smtClean="0"/>
              <a:t>to</a:t>
            </a:r>
            <a:r>
              <a:rPr lang="zh-CN" altLang="en-US" baseline="0" dirty="0" smtClean="0"/>
              <a:t> </a:t>
            </a:r>
            <a:r>
              <a:rPr lang="en-US" altLang="zh-CN" baseline="0" dirty="0" smtClean="0"/>
              <a:t>overcome</a:t>
            </a:r>
            <a:r>
              <a:rPr lang="zh-CN" altLang="en-US" baseline="0" dirty="0" smtClean="0"/>
              <a:t> </a:t>
            </a:r>
            <a:r>
              <a:rPr lang="en-US" altLang="zh-CN" baseline="0" dirty="0" smtClean="0"/>
              <a:t>spatial</a:t>
            </a:r>
            <a:r>
              <a:rPr lang="zh-CN" altLang="en-US" baseline="0" dirty="0" smtClean="0"/>
              <a:t> </a:t>
            </a:r>
            <a:r>
              <a:rPr lang="en-US" altLang="zh-CN" baseline="0" dirty="0" smtClean="0"/>
              <a:t>ambiguity</a:t>
            </a:r>
            <a:r>
              <a:rPr lang="zh-CN" altLang="en-US" baseline="0" dirty="0" smtClean="0"/>
              <a:t> </a:t>
            </a:r>
            <a:r>
              <a:rPr lang="en-US" altLang="zh-CN" baseline="0" dirty="0" smtClean="0"/>
              <a:t>and</a:t>
            </a:r>
            <a:r>
              <a:rPr lang="zh-CN" altLang="en-US" baseline="0" dirty="0" smtClean="0"/>
              <a:t> </a:t>
            </a:r>
            <a:r>
              <a:rPr lang="en-US" altLang="zh-CN" baseline="0" dirty="0" smtClean="0"/>
              <a:t>temporal</a:t>
            </a:r>
            <a:r>
              <a:rPr lang="zh-CN" altLang="en-US" baseline="0" dirty="0" smtClean="0"/>
              <a:t> </a:t>
            </a:r>
            <a:r>
              <a:rPr lang="en-US" altLang="zh-CN" baseline="0" dirty="0" smtClean="0"/>
              <a:t>instability</a:t>
            </a:r>
            <a:r>
              <a:rPr lang="zh-CN" altLang="en-US" baseline="0" dirty="0" smtClean="0"/>
              <a:t> </a:t>
            </a:r>
            <a:r>
              <a:rPr lang="en-US" altLang="zh-CN" baseline="0" dirty="0" smtClean="0"/>
              <a:t>using</a:t>
            </a:r>
            <a:r>
              <a:rPr lang="zh-CN" altLang="en-US" baseline="0" dirty="0" smtClean="0"/>
              <a:t> </a:t>
            </a:r>
            <a:r>
              <a:rPr lang="en-US" altLang="zh-CN" baseline="0" dirty="0" smtClean="0"/>
              <a:t>only</a:t>
            </a:r>
            <a:r>
              <a:rPr lang="zh-CN" altLang="en-US" baseline="0" dirty="0" smtClean="0"/>
              <a:t> </a:t>
            </a:r>
            <a:r>
              <a:rPr lang="en-US" altLang="zh-CN" baseline="0" dirty="0" err="1" smtClean="0"/>
              <a:t>wi-fi</a:t>
            </a:r>
            <a:r>
              <a:rPr lang="zh-CN" altLang="en-US" baseline="0" dirty="0" smtClean="0"/>
              <a:t> </a:t>
            </a:r>
            <a:r>
              <a:rPr lang="en-US" altLang="zh-CN" baseline="0" dirty="0" smtClean="0"/>
              <a:t>signals</a:t>
            </a:r>
            <a:r>
              <a:rPr lang="zh-CN" altLang="en-US" baseline="0" dirty="0" smtClean="0"/>
              <a:t> </a:t>
            </a:r>
            <a:r>
              <a:rPr lang="en-US" altLang="zh-CN" baseline="0" dirty="0" smtClean="0"/>
              <a:t>and</a:t>
            </a:r>
            <a:r>
              <a:rPr lang="zh-CN" altLang="en-US" baseline="0" dirty="0" smtClean="0"/>
              <a:t> </a:t>
            </a:r>
            <a:r>
              <a:rPr lang="en-US" altLang="zh-CN" baseline="0" dirty="0" smtClean="0"/>
              <a:t>without</a:t>
            </a:r>
            <a:r>
              <a:rPr lang="zh-CN" altLang="en-US" baseline="0" dirty="0" smtClean="0"/>
              <a:t> </a:t>
            </a:r>
            <a:r>
              <a:rPr lang="en-US" altLang="zh-CN" baseline="0" dirty="0" smtClean="0"/>
              <a:t>any</a:t>
            </a:r>
            <a:r>
              <a:rPr lang="zh-CN" altLang="en-US" baseline="0" dirty="0" smtClean="0"/>
              <a:t> </a:t>
            </a:r>
            <a:r>
              <a:rPr lang="en-US" altLang="zh-CN" baseline="0" dirty="0" smtClean="0"/>
              <a:t>additional</a:t>
            </a:r>
            <a:r>
              <a:rPr lang="zh-CN" altLang="en-US" baseline="0" dirty="0" smtClean="0"/>
              <a:t> </a:t>
            </a:r>
            <a:r>
              <a:rPr lang="en-US" altLang="zh-CN" baseline="0" dirty="0" smtClean="0"/>
              <a:t>system</a:t>
            </a:r>
            <a:r>
              <a:rPr lang="zh-CN" altLang="en-US" baseline="0" dirty="0" smtClean="0"/>
              <a:t> </a:t>
            </a:r>
            <a:r>
              <a:rPr lang="en-US" altLang="zh-CN" baseline="0" dirty="0" smtClean="0"/>
              <a:t>costs.</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7</a:t>
            </a:fld>
            <a:endParaRPr lang="zh-CN" altLang="en-US"/>
          </a:p>
        </p:txBody>
      </p:sp>
    </p:spTree>
    <p:extLst>
      <p:ext uri="{BB962C8B-B14F-4D97-AF65-F5344CB8AC3E}">
        <p14:creationId xmlns:p14="http://schemas.microsoft.com/office/powerpoint/2010/main" val="316269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All in all, </a:t>
            </a:r>
            <a:endParaRPr lang="zh-CN" altLang="en-US"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[CLICK]the above methods are Gain with Pains, </a:t>
            </a:r>
            <a:endParaRPr lang="zh-CN" altLang="en-US"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[CLICK]which means although mitigate RSS fingerprint’s spatial ambiguity and temporal instability, </a:t>
            </a:r>
            <a:endParaRPr lang="zh-CN" altLang="en-US"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[CLICK]they induce system cost and bring many restrictions to users and sometimes need special hardware because they must use [CLICK]additional information. </a:t>
            </a:r>
            <a:endParaRPr lang="zh-CN" altLang="en-US"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[CLICK]But in our paper, we design a novel form based only on traditional RSS fingerprints and don’t need any extra information, which means our methods Gain without pains. </a:t>
            </a:r>
            <a:endParaRPr lang="zh-CN" altLang="zh-CN" sz="16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B47890-5446-4662-AB75-3CEB6FA02C87}" type="slidenum">
              <a:rPr lang="zh-CN" altLang="en-US" smtClean="0"/>
              <a:t>8</a:t>
            </a:fld>
            <a:endParaRPr lang="zh-CN" altLang="en-US"/>
          </a:p>
        </p:txBody>
      </p:sp>
    </p:spTree>
    <p:extLst>
      <p:ext uri="{BB962C8B-B14F-4D97-AF65-F5344CB8AC3E}">
        <p14:creationId xmlns:p14="http://schemas.microsoft.com/office/powerpoint/2010/main" val="788385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The key insight of</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the</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new</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form</a:t>
            </a:r>
            <a:r>
              <a:rPr lang="zh-CN" altLang="en-US" sz="1600" kern="1200" baseline="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is that the spatial relationships of multiple RSS </a:t>
            </a:r>
            <a:r>
              <a:rPr lang="en-US" altLang="zh-CN" sz="1600" kern="1200" dirty="0" smtClean="0">
                <a:solidFill>
                  <a:schemeClr val="tx1"/>
                </a:solidFill>
                <a:effectLst/>
                <a:latin typeface="+mn-lt"/>
                <a:ea typeface="+mn-ea"/>
                <a:cs typeface="+mn-cs"/>
              </a:rPr>
              <a:t>signals </a:t>
            </a:r>
            <a:r>
              <a:rPr lang="en-US" altLang="zh-CN" sz="1600" kern="1200" dirty="0" smtClean="0">
                <a:solidFill>
                  <a:schemeClr val="tx1"/>
                </a:solidFill>
                <a:effectLst/>
                <a:latin typeface="+mn-lt"/>
                <a:ea typeface="+mn-ea"/>
                <a:cs typeface="+mn-cs"/>
              </a:rPr>
              <a:t>from </a:t>
            </a:r>
            <a:r>
              <a:rPr lang="en-US" altLang="zh-CN" sz="1600" kern="1200" dirty="0" err="1" smtClean="0">
                <a:solidFill>
                  <a:schemeClr val="tx1"/>
                </a:solidFill>
                <a:effectLst/>
                <a:latin typeface="+mn-lt"/>
                <a:ea typeface="+mn-ea"/>
                <a:cs typeface="+mn-cs"/>
              </a:rPr>
              <a:t>neighbouring</a:t>
            </a:r>
            <a:r>
              <a:rPr lang="en-US" altLang="zh-CN" sz="1600" kern="1200" dirty="0" smtClean="0">
                <a:solidFill>
                  <a:schemeClr val="tx1"/>
                </a:solidFill>
                <a:effectLst/>
                <a:latin typeface="+mn-lt"/>
                <a:ea typeface="+mn-ea"/>
                <a:cs typeface="+mn-cs"/>
              </a:rPr>
              <a:t> locations would be more robust than individual RSS </a:t>
            </a:r>
            <a:r>
              <a:rPr lang="en-US" altLang="zh-CN" sz="1600" kern="1200" dirty="0" smtClean="0">
                <a:solidFill>
                  <a:schemeClr val="tx1"/>
                </a:solidFill>
                <a:effectLst/>
                <a:latin typeface="+mn-lt"/>
                <a:ea typeface="+mn-ea"/>
                <a:cs typeface="+mn-cs"/>
              </a:rPr>
              <a:t>signals, </a:t>
            </a:r>
            <a:r>
              <a:rPr lang="en-US" altLang="zh-CN" sz="1600" kern="1200" dirty="0" smtClean="0">
                <a:solidFill>
                  <a:schemeClr val="tx1"/>
                </a:solidFill>
                <a:effectLst/>
                <a:latin typeface="+mn-lt"/>
                <a:ea typeface="+mn-ea"/>
                <a:cs typeface="+mn-cs"/>
              </a:rPr>
              <a:t>for example, if some AP adjusts its transmission power, the RSS values perceived at multiple </a:t>
            </a:r>
            <a:r>
              <a:rPr lang="en-US" altLang="zh-CN" sz="1600" kern="1200" dirty="0" err="1" smtClean="0">
                <a:solidFill>
                  <a:schemeClr val="tx1"/>
                </a:solidFill>
                <a:effectLst/>
                <a:latin typeface="+mn-lt"/>
                <a:ea typeface="+mn-ea"/>
                <a:cs typeface="+mn-cs"/>
              </a:rPr>
              <a:t>neighbouring</a:t>
            </a:r>
            <a:r>
              <a:rPr lang="en-US" altLang="zh-CN" sz="1600" kern="1200" dirty="0" smtClean="0">
                <a:solidFill>
                  <a:schemeClr val="tx1"/>
                </a:solidFill>
                <a:effectLst/>
                <a:latin typeface="+mn-lt"/>
                <a:ea typeface="+mn-ea"/>
                <a:cs typeface="+mn-cs"/>
              </a:rPr>
              <a:t> locations would be all </a:t>
            </a:r>
            <a:r>
              <a:rPr lang="en-US" altLang="zh-CN" sz="1600" kern="1200" dirty="0" smtClean="0">
                <a:solidFill>
                  <a:schemeClr val="tx1"/>
                </a:solidFill>
                <a:effectLst/>
                <a:latin typeface="+mn-lt"/>
                <a:ea typeface="+mn-ea"/>
                <a:cs typeface="+mn-cs"/>
              </a:rPr>
              <a:t>affected</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at a same level</a:t>
            </a:r>
            <a:endParaRPr lang="en-US" altLang="zh-CN"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Just as an example, an AP</a:t>
            </a:r>
            <a:r>
              <a:rPr lang="en-US" altLang="zh-CN" sz="1600" kern="1200" baseline="0" dirty="0" smtClean="0">
                <a:solidFill>
                  <a:schemeClr val="tx1"/>
                </a:solidFill>
                <a:effectLst/>
                <a:latin typeface="+mn-lt"/>
                <a:ea typeface="+mn-ea"/>
                <a:cs typeface="+mn-cs"/>
              </a:rPr>
              <a:t> transmit its power at a high level and a low level, a same pair of nearby locations’ RSS value is as shown in the figure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tx1"/>
                </a:solidFill>
                <a:effectLst/>
                <a:latin typeface="+mn-lt"/>
                <a:ea typeface="+mn-ea"/>
                <a:cs typeface="+mn-cs"/>
              </a:rPr>
              <a:t>[CLICK] The RSS bias is 8db which is too large and may cause temporal instability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tx1"/>
                </a:solidFill>
                <a:effectLst/>
                <a:latin typeface="+mn-lt"/>
                <a:ea typeface="+mn-ea"/>
                <a:cs typeface="+mn-cs"/>
              </a:rPr>
              <a:t>[CLICK] But the bias about the RSS value between the nearby location is 5db and 4db, which is</a:t>
            </a:r>
            <a:r>
              <a:rPr lang="zh-CN" altLang="en-US" sz="1600" kern="1200" baseline="0" dirty="0" smtClean="0">
                <a:solidFill>
                  <a:schemeClr val="tx1"/>
                </a:solidFill>
                <a:effectLst/>
                <a:latin typeface="+mn-lt"/>
                <a:ea typeface="+mn-ea"/>
                <a:cs typeface="+mn-cs"/>
              </a:rPr>
              <a:t> </a:t>
            </a:r>
            <a:r>
              <a:rPr lang="en-US" altLang="zh-CN" sz="1600" kern="1200" baseline="0" dirty="0" smtClean="0">
                <a:solidFill>
                  <a:schemeClr val="tx1"/>
                </a:solidFill>
                <a:effectLst/>
                <a:latin typeface="+mn-lt"/>
                <a:ea typeface="+mn-ea"/>
                <a:cs typeface="+mn-cs"/>
              </a:rPr>
              <a:t>same although the change of the AP’s transmission power</a:t>
            </a:r>
            <a:r>
              <a:rPr lang="en-US" altLang="zh-CN" sz="1600" kern="1200" dirty="0" smtClean="0">
                <a:solidFill>
                  <a:schemeClr val="tx1"/>
                </a:solidFill>
                <a:effectLst/>
                <a:latin typeface="+mn-lt"/>
                <a:ea typeface="+mn-ea"/>
                <a:cs typeface="+mn-cs"/>
              </a:rPr>
              <a:t> </a:t>
            </a:r>
          </a:p>
        </p:txBody>
      </p:sp>
      <p:sp>
        <p:nvSpPr>
          <p:cNvPr id="4" name="灯片编号占位符 3"/>
          <p:cNvSpPr>
            <a:spLocks noGrp="1"/>
          </p:cNvSpPr>
          <p:nvPr>
            <p:ph type="sldNum" sz="quarter" idx="10"/>
          </p:nvPr>
        </p:nvSpPr>
        <p:spPr/>
        <p:txBody>
          <a:bodyPr/>
          <a:lstStyle/>
          <a:p>
            <a:fld id="{2EB47890-5446-4662-AB75-3CEB6FA02C87}" type="slidenum">
              <a:rPr lang="zh-CN" altLang="en-US" smtClean="0"/>
              <a:t>9</a:t>
            </a:fld>
            <a:endParaRPr lang="zh-CN" altLang="en-US"/>
          </a:p>
        </p:txBody>
      </p:sp>
    </p:spTree>
    <p:extLst>
      <p:ext uri="{BB962C8B-B14F-4D97-AF65-F5344CB8AC3E}">
        <p14:creationId xmlns:p14="http://schemas.microsoft.com/office/powerpoint/2010/main" val="151738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962400" y="4343400"/>
            <a:ext cx="5181600" cy="914400"/>
          </a:xfrm>
        </p:spPr>
        <p:txBody>
          <a:bodyPr/>
          <a:lstStyle>
            <a:lvl1pPr>
              <a:defRPr/>
            </a:lvl1pPr>
          </a:lstStyle>
          <a:p>
            <a:pPr lvl="0"/>
            <a:r>
              <a:rPr lang="zh-CN" altLang="en-US" noProof="0" smtClean="0"/>
              <a:t>单击此处编辑母版标题样式</a:t>
            </a:r>
            <a:endParaRPr lang="en-US" altLang="zh-CN" noProof="0" smtClean="0"/>
          </a:p>
        </p:txBody>
      </p:sp>
      <p:sp>
        <p:nvSpPr>
          <p:cNvPr id="3075" name="Rectangle 3"/>
          <p:cNvSpPr>
            <a:spLocks noGrp="1" noChangeArrowheads="1"/>
          </p:cNvSpPr>
          <p:nvPr>
            <p:ph type="subTitle" idx="1"/>
          </p:nvPr>
        </p:nvSpPr>
        <p:spPr>
          <a:xfrm>
            <a:off x="3962400" y="5181600"/>
            <a:ext cx="5181600" cy="457200"/>
          </a:xfrm>
        </p:spPr>
        <p:txBody>
          <a:bodyPr/>
          <a:lstStyle>
            <a:lvl1pPr marL="0" indent="0">
              <a:buFontTx/>
              <a:buNone/>
              <a:defRPr/>
            </a:lvl1pPr>
          </a:lstStyle>
          <a:p>
            <a:pPr lvl="0"/>
            <a:r>
              <a:rPr lang="zh-CN" altLang="en-US" noProof="0" smtClean="0"/>
              <a:t>单击此处编辑母版副标题样式</a:t>
            </a:r>
            <a:endParaRPr lang="en-US" altLang="zh-CN" noProof="0" smtClean="0"/>
          </a:p>
        </p:txBody>
      </p:sp>
      <p:sp>
        <p:nvSpPr>
          <p:cNvPr id="3076" name="Rectangle 4"/>
          <p:cNvSpPr>
            <a:spLocks noGrp="1" noChangeArrowheads="1"/>
          </p:cNvSpPr>
          <p:nvPr>
            <p:ph type="dt" sz="half" idx="2"/>
          </p:nvPr>
        </p:nvSpPr>
        <p:spPr/>
        <p:txBody>
          <a:bodyPr/>
          <a:lstStyle>
            <a:lvl1pPr>
              <a:defRPr/>
            </a:lvl1pPr>
          </a:lstStyle>
          <a:p>
            <a:endParaRPr lang="en-US" altLang="zh-CN"/>
          </a:p>
        </p:txBody>
      </p:sp>
      <p:sp>
        <p:nvSpPr>
          <p:cNvPr id="3077" name="Rectangle 5"/>
          <p:cNvSpPr>
            <a:spLocks noGrp="1" noChangeArrowheads="1"/>
          </p:cNvSpPr>
          <p:nvPr>
            <p:ph type="ftr" sz="quarter" idx="3"/>
          </p:nvPr>
        </p:nvSpPr>
        <p:spPr/>
        <p:txBody>
          <a:bodyPr/>
          <a:lstStyle>
            <a:lvl1pPr>
              <a:defRPr/>
            </a:lvl1pPr>
          </a:lstStyle>
          <a:p>
            <a:endParaRPr lang="en-US" altLang="zh-CN"/>
          </a:p>
        </p:txBody>
      </p:sp>
      <p:sp>
        <p:nvSpPr>
          <p:cNvPr id="3078" name="Rectangle 6"/>
          <p:cNvSpPr>
            <a:spLocks noGrp="1" noChangeArrowheads="1"/>
          </p:cNvSpPr>
          <p:nvPr>
            <p:ph type="sldNum" sz="quarter" idx="4"/>
          </p:nvPr>
        </p:nvSpPr>
        <p:spPr/>
        <p:txBody>
          <a:bodyPr/>
          <a:lstStyle>
            <a:lvl1pPr>
              <a:defRPr/>
            </a:lvl1pPr>
          </a:lstStyle>
          <a:p>
            <a:fld id="{8F9319D8-D4A7-4302-836F-6BE09FA24844}"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C261BCC-5B0B-4E2E-ADFB-5F01A337C7A8}" type="slidenum">
              <a:rPr lang="en-US" altLang="zh-CN"/>
              <a:pPr/>
              <a:t>‹#›</a:t>
            </a:fld>
            <a:endParaRPr lang="en-US" altLang="zh-CN"/>
          </a:p>
        </p:txBody>
      </p:sp>
    </p:spTree>
    <p:extLst>
      <p:ext uri="{BB962C8B-B14F-4D97-AF65-F5344CB8AC3E}">
        <p14:creationId xmlns:p14="http://schemas.microsoft.com/office/powerpoint/2010/main" val="138664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2BC147C-3CBD-466D-9DC4-9C6D687FAC2A}" type="slidenum">
              <a:rPr lang="en-US" altLang="zh-CN"/>
              <a:pPr/>
              <a:t>‹#›</a:t>
            </a:fld>
            <a:endParaRPr lang="en-US" altLang="zh-CN"/>
          </a:p>
        </p:txBody>
      </p:sp>
    </p:spTree>
    <p:extLst>
      <p:ext uri="{BB962C8B-B14F-4D97-AF65-F5344CB8AC3E}">
        <p14:creationId xmlns:p14="http://schemas.microsoft.com/office/powerpoint/2010/main" val="199718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7AB51E9-348C-4DC8-84CE-839F8B9DCC07}" type="slidenum">
              <a:rPr lang="en-US" altLang="zh-CN"/>
              <a:pPr/>
              <a:t>‹#›</a:t>
            </a:fld>
            <a:endParaRPr lang="en-US" altLang="zh-CN"/>
          </a:p>
        </p:txBody>
      </p:sp>
    </p:spTree>
    <p:extLst>
      <p:ext uri="{BB962C8B-B14F-4D97-AF65-F5344CB8AC3E}">
        <p14:creationId xmlns:p14="http://schemas.microsoft.com/office/powerpoint/2010/main" val="32093106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324CF73-5DCA-4897-BF85-A0A3AED7061B}" type="slidenum">
              <a:rPr lang="en-US" altLang="zh-CN"/>
              <a:pPr/>
              <a:t>‹#›</a:t>
            </a:fld>
            <a:endParaRPr lang="en-US" altLang="zh-CN"/>
          </a:p>
        </p:txBody>
      </p:sp>
    </p:spTree>
    <p:extLst>
      <p:ext uri="{BB962C8B-B14F-4D97-AF65-F5344CB8AC3E}">
        <p14:creationId xmlns:p14="http://schemas.microsoft.com/office/powerpoint/2010/main" val="241057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568C585-09AB-4EEA-BB7F-19588CFBADCB}" type="slidenum">
              <a:rPr lang="en-US" altLang="zh-CN"/>
              <a:pPr/>
              <a:t>‹#›</a:t>
            </a:fld>
            <a:endParaRPr lang="en-US" altLang="zh-CN"/>
          </a:p>
        </p:txBody>
      </p:sp>
    </p:spTree>
    <p:extLst>
      <p:ext uri="{BB962C8B-B14F-4D97-AF65-F5344CB8AC3E}">
        <p14:creationId xmlns:p14="http://schemas.microsoft.com/office/powerpoint/2010/main" val="351381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lgn="ct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337EB2AD-F96B-4C3F-A388-61F599842BCD}" type="slidenum">
              <a:rPr lang="en-US" altLang="zh-CN"/>
              <a:pPr/>
              <a:t>‹#›</a:t>
            </a:fld>
            <a:endParaRPr lang="en-US" altLang="zh-CN"/>
          </a:p>
        </p:txBody>
      </p:sp>
    </p:spTree>
    <p:extLst>
      <p:ext uri="{BB962C8B-B14F-4D97-AF65-F5344CB8AC3E}">
        <p14:creationId xmlns:p14="http://schemas.microsoft.com/office/powerpoint/2010/main" val="4187114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B01DEC3E-B697-4474-AF66-F17771CBD7FE}" type="slidenum">
              <a:rPr lang="en-US" altLang="zh-CN"/>
              <a:pPr/>
              <a:t>‹#›</a:t>
            </a:fld>
            <a:endParaRPr lang="en-US" altLang="zh-CN"/>
          </a:p>
        </p:txBody>
      </p:sp>
    </p:spTree>
    <p:extLst>
      <p:ext uri="{BB962C8B-B14F-4D97-AF65-F5344CB8AC3E}">
        <p14:creationId xmlns:p14="http://schemas.microsoft.com/office/powerpoint/2010/main" val="53808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8B86E05-7D34-46AE-AA68-B7F32834D2C3}" type="slidenum">
              <a:rPr lang="en-US" altLang="zh-CN"/>
              <a:pPr/>
              <a:t>‹#›</a:t>
            </a:fld>
            <a:endParaRPr lang="en-US" altLang="zh-CN"/>
          </a:p>
        </p:txBody>
      </p:sp>
    </p:spTree>
    <p:extLst>
      <p:ext uri="{BB962C8B-B14F-4D97-AF65-F5344CB8AC3E}">
        <p14:creationId xmlns:p14="http://schemas.microsoft.com/office/powerpoint/2010/main" val="1737697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6713FCF-D8E0-439E-A0EE-1C5F0CBE929C}" type="slidenum">
              <a:rPr lang="en-US" altLang="zh-CN"/>
              <a:pPr/>
              <a:t>‹#›</a:t>
            </a:fld>
            <a:endParaRPr lang="en-US" altLang="zh-CN"/>
          </a:p>
        </p:txBody>
      </p:sp>
    </p:spTree>
    <p:extLst>
      <p:ext uri="{BB962C8B-B14F-4D97-AF65-F5344CB8AC3E}">
        <p14:creationId xmlns:p14="http://schemas.microsoft.com/office/powerpoint/2010/main" val="2504904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1F3AF52-B8D8-4057-A887-4083FFA2F85B}" type="slidenum">
              <a:rPr lang="en-US" altLang="zh-CN"/>
              <a:pPr/>
              <a:t>‹#›</a:t>
            </a:fld>
            <a:endParaRPr lang="en-US" altLang="zh-CN"/>
          </a:p>
        </p:txBody>
      </p:sp>
    </p:spTree>
    <p:extLst>
      <p:ext uri="{BB962C8B-B14F-4D97-AF65-F5344CB8AC3E}">
        <p14:creationId xmlns:p14="http://schemas.microsoft.com/office/powerpoint/2010/main" val="26494748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74638"/>
            <a:ext cx="815340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altLang="zh-CN" dirty="0" smtClean="0"/>
          </a:p>
        </p:txBody>
      </p:sp>
      <p:sp>
        <p:nvSpPr>
          <p:cNvPr id="1027" name="Rectangle 3"/>
          <p:cNvSpPr>
            <a:spLocks noGrp="1" noChangeArrowheads="1"/>
          </p:cNvSpPr>
          <p:nvPr>
            <p:ph type="body" idx="1"/>
          </p:nvPr>
        </p:nvSpPr>
        <p:spPr bwMode="auto">
          <a:xfrm>
            <a:off x="539552" y="1600200"/>
            <a:ext cx="8136904" cy="45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1028" name="Rectangle 4"/>
          <p:cNvSpPr>
            <a:spLocks noGrp="1" noChangeArrowheads="1"/>
          </p:cNvSpPr>
          <p:nvPr>
            <p:ph type="dt" sz="half" idx="2"/>
          </p:nvPr>
        </p:nvSpPr>
        <p:spPr bwMode="auto">
          <a:xfrm>
            <a:off x="179512" y="638132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endParaRPr lang="en-US" altLang="zh-CN" dirty="0"/>
          </a:p>
        </p:txBody>
      </p:sp>
      <p:sp>
        <p:nvSpPr>
          <p:cNvPr id="1029" name="Rectangle 5"/>
          <p:cNvSpPr>
            <a:spLocks noGrp="1" noChangeArrowheads="1"/>
          </p:cNvSpPr>
          <p:nvPr>
            <p:ph type="ftr" sz="quarter" idx="3"/>
          </p:nvPr>
        </p:nvSpPr>
        <p:spPr bwMode="auto">
          <a:xfrm>
            <a:off x="3124200" y="6381328"/>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endParaRPr lang="en-US" altLang="zh-CN" dirty="0"/>
          </a:p>
        </p:txBody>
      </p:sp>
      <p:sp>
        <p:nvSpPr>
          <p:cNvPr id="1030" name="Rectangle 6"/>
          <p:cNvSpPr>
            <a:spLocks noGrp="1" noChangeArrowheads="1"/>
          </p:cNvSpPr>
          <p:nvPr>
            <p:ph type="sldNum" sz="quarter" idx="4"/>
          </p:nvPr>
        </p:nvSpPr>
        <p:spPr bwMode="auto">
          <a:xfrm>
            <a:off x="6758880" y="638132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fld id="{26A8A6AC-ECD1-46D1-8AD8-A99FA76A401C}"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000" b="1">
          <a:solidFill>
            <a:schemeClr val="tx1"/>
          </a:solidFill>
          <a:latin typeface="+mj-lt"/>
          <a:ea typeface="+mj-ea"/>
          <a:cs typeface="+mj-cs"/>
        </a:defRPr>
      </a:lvl1pPr>
      <a:lvl2pPr algn="l" rtl="0" eaLnBrk="1" fontAlgn="base" hangingPunct="1">
        <a:spcBef>
          <a:spcPct val="0"/>
        </a:spcBef>
        <a:spcAft>
          <a:spcPct val="0"/>
        </a:spcAft>
        <a:defRPr sz="4000" b="1">
          <a:solidFill>
            <a:srgbClr val="006699"/>
          </a:solidFill>
          <a:latin typeface="Century Gothic" pitchFamily="34" charset="0"/>
        </a:defRPr>
      </a:lvl2pPr>
      <a:lvl3pPr algn="l" rtl="0" eaLnBrk="1" fontAlgn="base" hangingPunct="1">
        <a:spcBef>
          <a:spcPct val="0"/>
        </a:spcBef>
        <a:spcAft>
          <a:spcPct val="0"/>
        </a:spcAft>
        <a:defRPr sz="4000" b="1">
          <a:solidFill>
            <a:srgbClr val="006699"/>
          </a:solidFill>
          <a:latin typeface="Century Gothic" pitchFamily="34" charset="0"/>
        </a:defRPr>
      </a:lvl3pPr>
      <a:lvl4pPr algn="l" rtl="0" eaLnBrk="1" fontAlgn="base" hangingPunct="1">
        <a:spcBef>
          <a:spcPct val="0"/>
        </a:spcBef>
        <a:spcAft>
          <a:spcPct val="0"/>
        </a:spcAft>
        <a:defRPr sz="4000" b="1">
          <a:solidFill>
            <a:srgbClr val="006699"/>
          </a:solidFill>
          <a:latin typeface="Century Gothic" pitchFamily="34" charset="0"/>
        </a:defRPr>
      </a:lvl4pPr>
      <a:lvl5pPr algn="l" rtl="0" eaLnBrk="1" fontAlgn="base" hangingPunct="1">
        <a:spcBef>
          <a:spcPct val="0"/>
        </a:spcBef>
        <a:spcAft>
          <a:spcPct val="0"/>
        </a:spcAft>
        <a:defRPr sz="4000" b="1">
          <a:solidFill>
            <a:srgbClr val="006699"/>
          </a:solidFill>
          <a:latin typeface="Century Gothic" pitchFamily="34" charset="0"/>
        </a:defRPr>
      </a:lvl5pPr>
      <a:lvl6pPr marL="457200" algn="l" rtl="0" eaLnBrk="1" fontAlgn="base" hangingPunct="1">
        <a:spcBef>
          <a:spcPct val="0"/>
        </a:spcBef>
        <a:spcAft>
          <a:spcPct val="0"/>
        </a:spcAft>
        <a:defRPr sz="4000" b="1">
          <a:solidFill>
            <a:srgbClr val="006699"/>
          </a:solidFill>
          <a:latin typeface="Century Gothic" pitchFamily="34" charset="0"/>
        </a:defRPr>
      </a:lvl6pPr>
      <a:lvl7pPr marL="914400" algn="l" rtl="0" eaLnBrk="1" fontAlgn="base" hangingPunct="1">
        <a:spcBef>
          <a:spcPct val="0"/>
        </a:spcBef>
        <a:spcAft>
          <a:spcPct val="0"/>
        </a:spcAft>
        <a:defRPr sz="4000" b="1">
          <a:solidFill>
            <a:srgbClr val="006699"/>
          </a:solidFill>
          <a:latin typeface="Century Gothic" pitchFamily="34" charset="0"/>
        </a:defRPr>
      </a:lvl7pPr>
      <a:lvl8pPr marL="1371600" algn="l" rtl="0" eaLnBrk="1" fontAlgn="base" hangingPunct="1">
        <a:spcBef>
          <a:spcPct val="0"/>
        </a:spcBef>
        <a:spcAft>
          <a:spcPct val="0"/>
        </a:spcAft>
        <a:defRPr sz="4000" b="1">
          <a:solidFill>
            <a:srgbClr val="006699"/>
          </a:solidFill>
          <a:latin typeface="Century Gothic" pitchFamily="34" charset="0"/>
        </a:defRPr>
      </a:lvl8pPr>
      <a:lvl9pPr marL="1828800" algn="l" rtl="0" eaLnBrk="1" fontAlgn="base" hangingPunct="1">
        <a:spcBef>
          <a:spcPct val="0"/>
        </a:spcBef>
        <a:spcAft>
          <a:spcPct val="0"/>
        </a:spcAft>
        <a:defRPr sz="4000" b="1">
          <a:solidFill>
            <a:srgbClr val="006699"/>
          </a:solidFill>
          <a:latin typeface="Century Gothic"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42.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0" y="4509120"/>
            <a:ext cx="9144000"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Tx/>
              <a:buNone/>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pPr algn="ctr"/>
            <a:r>
              <a:rPr lang="en-US" altLang="zh-CN" b="1" kern="0" dirty="0" smtClean="0">
                <a:solidFill>
                  <a:srgbClr val="0CA1C9"/>
                </a:solidFill>
                <a:ea typeface="宋体" charset="-122"/>
                <a:cs typeface="Arial" panose="020B0604020202020204" pitchFamily="34" charset="0"/>
              </a:rPr>
              <a:t>Jingao</a:t>
            </a:r>
            <a:r>
              <a:rPr lang="zh-CN" altLang="en-US" b="1" kern="0" dirty="0" smtClean="0">
                <a:solidFill>
                  <a:srgbClr val="0CA1C9"/>
                </a:solidFill>
                <a:ea typeface="宋体" charset="-122"/>
                <a:cs typeface="Arial" panose="020B0604020202020204" pitchFamily="34" charset="0"/>
              </a:rPr>
              <a:t> </a:t>
            </a:r>
            <a:r>
              <a:rPr lang="en-US" altLang="zh-CN" b="1" kern="0" dirty="0" smtClean="0">
                <a:solidFill>
                  <a:srgbClr val="0CA1C9"/>
                </a:solidFill>
                <a:ea typeface="宋体" charset="-122"/>
                <a:cs typeface="Arial" panose="020B0604020202020204" pitchFamily="34" charset="0"/>
              </a:rPr>
              <a:t>Xu*</a:t>
            </a:r>
            <a:r>
              <a:rPr lang="en-US" altLang="zh-CN" b="1" kern="0" dirty="0" smtClean="0">
                <a:ea typeface="宋体" charset="-122"/>
                <a:cs typeface="Arial" panose="020B0604020202020204" pitchFamily="34" charset="0"/>
              </a:rPr>
              <a:t>,</a:t>
            </a:r>
            <a:r>
              <a:rPr lang="en-US" altLang="zh-CN" b="1" kern="0" dirty="0" smtClean="0">
                <a:solidFill>
                  <a:srgbClr val="0CA1C9"/>
                </a:solidFill>
                <a:ea typeface="宋体" charset="-122"/>
                <a:cs typeface="Arial" panose="020B0604020202020204" pitchFamily="34" charset="0"/>
              </a:rPr>
              <a:t> </a:t>
            </a:r>
            <a:r>
              <a:rPr lang="en-US" altLang="zh-CN" b="1" kern="0" dirty="0" smtClean="0">
                <a:ea typeface="宋体" charset="-122"/>
                <a:cs typeface="Arial" panose="020B0604020202020204" pitchFamily="34" charset="0"/>
              </a:rPr>
              <a:t>Zheng Yang*, </a:t>
            </a:r>
            <a:r>
              <a:rPr lang="en-US" altLang="zh-CN" b="1" kern="0" dirty="0" err="1" smtClean="0">
                <a:ea typeface="宋体" charset="-122"/>
                <a:cs typeface="Arial" panose="020B0604020202020204" pitchFamily="34" charset="0"/>
              </a:rPr>
              <a:t>Hengjie</a:t>
            </a:r>
            <a:r>
              <a:rPr lang="en-US" altLang="zh-CN" b="1" kern="0" dirty="0" smtClean="0">
                <a:ea typeface="宋体" charset="-122"/>
                <a:cs typeface="Arial" panose="020B0604020202020204" pitchFamily="34" charset="0"/>
              </a:rPr>
              <a:t> Chen</a:t>
            </a:r>
            <a:r>
              <a:rPr lang="en-US" altLang="zh-CN" b="1" kern="0" dirty="0" smtClean="0">
                <a:ea typeface="宋体" charset="-122"/>
                <a:cs typeface="Arial" panose="020B0604020202020204" pitchFamily="34" charset="0"/>
              </a:rPr>
              <a:t>*,</a:t>
            </a:r>
            <a:r>
              <a:rPr lang="en-US" altLang="zh-CN" b="1" kern="0" dirty="0" smtClean="0">
                <a:solidFill>
                  <a:srgbClr val="C00000"/>
                </a:solidFill>
                <a:ea typeface="宋体" charset="-122"/>
                <a:cs typeface="Arial" panose="020B0604020202020204" pitchFamily="34" charset="0"/>
              </a:rPr>
              <a:t> </a:t>
            </a:r>
            <a:r>
              <a:rPr lang="en-US" altLang="zh-CN" b="1" kern="0" dirty="0" err="1" smtClean="0">
                <a:ea typeface="宋体" charset="-122"/>
                <a:cs typeface="Arial" panose="020B0604020202020204" pitchFamily="34" charset="0"/>
              </a:rPr>
              <a:t>Yunhao</a:t>
            </a:r>
            <a:r>
              <a:rPr lang="en-US" altLang="zh-CN" b="1" kern="0" dirty="0" smtClean="0">
                <a:ea typeface="宋体" charset="-122"/>
                <a:cs typeface="Arial" panose="020B0604020202020204" pitchFamily="34" charset="0"/>
              </a:rPr>
              <a:t> </a:t>
            </a:r>
            <a:r>
              <a:rPr lang="en-US" altLang="zh-CN" b="1" kern="0" dirty="0" err="1" smtClean="0">
                <a:ea typeface="宋体" charset="-122"/>
                <a:cs typeface="Arial" panose="020B0604020202020204" pitchFamily="34" charset="0"/>
              </a:rPr>
              <a:t>LIu</a:t>
            </a:r>
            <a:r>
              <a:rPr lang="en-US" altLang="zh-CN" b="1" kern="0" dirty="0" smtClean="0">
                <a:ea typeface="宋体" charset="-122"/>
                <a:cs typeface="Arial" panose="020B0604020202020204" pitchFamily="34" charset="0"/>
              </a:rPr>
              <a:t>*^</a:t>
            </a:r>
            <a:endParaRPr lang="en-US" altLang="zh-CN" b="1" kern="0" dirty="0" smtClean="0">
              <a:ea typeface="宋体" charset="-122"/>
              <a:cs typeface="Arial" panose="020B0604020202020204" pitchFamily="34" charset="0"/>
            </a:endParaRPr>
          </a:p>
          <a:p>
            <a:pPr algn="ctr"/>
            <a:endParaRPr lang="en-US" altLang="zh-CN" sz="1800" b="1" kern="0" dirty="0" smtClean="0">
              <a:ea typeface="宋体" charset="-122"/>
              <a:cs typeface="Arial" panose="020B0604020202020204" pitchFamily="34" charset="0"/>
            </a:endParaRPr>
          </a:p>
          <a:p>
            <a:pPr algn="ctr"/>
            <a:r>
              <a:rPr lang="en-US" altLang="zh-CN" sz="1800" kern="0" dirty="0" smtClean="0">
                <a:ea typeface="宋体" charset="-122"/>
                <a:cs typeface="Arial" panose="020B0604020202020204" pitchFamily="34" charset="0"/>
              </a:rPr>
              <a:t>*School of Software, Tsinghua University</a:t>
            </a:r>
          </a:p>
          <a:p>
            <a:pPr algn="ctr"/>
            <a:r>
              <a:rPr lang="en-US" altLang="zh-CN" sz="1800" kern="0" dirty="0" smtClean="0">
                <a:ea typeface="宋体" charset="-122"/>
                <a:cs typeface="Arial" panose="020B0604020202020204" pitchFamily="34" charset="0"/>
              </a:rPr>
              <a:t>^Michigan State University</a:t>
            </a:r>
            <a:endParaRPr lang="en-US" altLang="zh-CN" sz="1800" kern="0" dirty="0">
              <a:ea typeface="宋体" charset="-122"/>
              <a:cs typeface="Arial" panose="020B0604020202020204" pitchFamily="34" charset="0"/>
            </a:endParaRPr>
          </a:p>
          <a:p>
            <a:pPr algn="r"/>
            <a:r>
              <a:rPr lang="en-US" altLang="zh-CN" sz="1800" kern="0" dirty="0" smtClean="0">
                <a:ea typeface="宋体" charset="-122"/>
                <a:cs typeface="Arial" panose="020B0604020202020204" pitchFamily="34" charset="0"/>
              </a:rPr>
              <a:t>10.11</a:t>
            </a:r>
            <a:r>
              <a:rPr lang="zh-CN" altLang="en-US" sz="1800" kern="0" dirty="0" smtClean="0">
                <a:ea typeface="宋体" charset="-122"/>
                <a:cs typeface="Arial" panose="020B0604020202020204" pitchFamily="34" charset="0"/>
              </a:rPr>
              <a:t> </a:t>
            </a:r>
            <a:r>
              <a:rPr lang="en-US" altLang="zh-CN" sz="1800" kern="0" dirty="0" smtClean="0">
                <a:ea typeface="宋体" charset="-122"/>
                <a:cs typeface="Arial" panose="020B0604020202020204" pitchFamily="34" charset="0"/>
              </a:rPr>
              <a:t>in</a:t>
            </a:r>
            <a:r>
              <a:rPr lang="en-US" altLang="zh-CN" sz="1800" kern="0" dirty="0">
                <a:ea typeface="宋体" charset="-122"/>
                <a:cs typeface="Arial" panose="020B0604020202020204" pitchFamily="34" charset="0"/>
              </a:rPr>
              <a:t> </a:t>
            </a:r>
            <a:r>
              <a:rPr lang="en-US" altLang="zh-CN" sz="1800" kern="0" dirty="0" smtClean="0">
                <a:ea typeface="宋体" charset="-122"/>
                <a:cs typeface="Arial" panose="020B0604020202020204" pitchFamily="34" charset="0"/>
              </a:rPr>
              <a:t>Chengdu</a:t>
            </a:r>
            <a:r>
              <a:rPr lang="en-US" altLang="zh-CN" sz="1800" kern="0" dirty="0" smtClean="0">
                <a:ea typeface="宋体" charset="-122"/>
                <a:cs typeface="Arial" panose="020B0604020202020204" pitchFamily="34" charset="0"/>
              </a:rPr>
              <a:t>,</a:t>
            </a:r>
            <a:r>
              <a:rPr lang="zh-CN" altLang="en-US" sz="1800" kern="0" dirty="0" smtClean="0">
                <a:ea typeface="宋体" charset="-122"/>
                <a:cs typeface="Arial" panose="020B0604020202020204" pitchFamily="34" charset="0"/>
              </a:rPr>
              <a:t> </a:t>
            </a:r>
            <a:r>
              <a:rPr lang="en-US" altLang="zh-CN" sz="1800" kern="0" dirty="0" smtClean="0">
                <a:ea typeface="宋体" charset="-122"/>
                <a:cs typeface="Arial" panose="020B0604020202020204" pitchFamily="34" charset="0"/>
              </a:rPr>
              <a:t>China</a:t>
            </a:r>
            <a:endParaRPr lang="en-US" altLang="zh-CN" sz="1800" kern="0" dirty="0" smtClean="0">
              <a:ea typeface="宋体" charset="-122"/>
              <a:cs typeface="Arial" panose="020B0604020202020204" pitchFamily="34" charset="0"/>
            </a:endParaRPr>
          </a:p>
        </p:txBody>
      </p:sp>
      <p:sp>
        <p:nvSpPr>
          <p:cNvPr id="2050" name="Rectangle 2"/>
          <p:cNvSpPr>
            <a:spLocks noGrp="1" noChangeArrowheads="1"/>
          </p:cNvSpPr>
          <p:nvPr>
            <p:ph type="ctrTitle"/>
          </p:nvPr>
        </p:nvSpPr>
        <p:spPr>
          <a:xfrm>
            <a:off x="0" y="1728192"/>
            <a:ext cx="9144000" cy="2204864"/>
          </a:xfrm>
        </p:spPr>
        <p:txBody>
          <a:bodyPr lIns="72000" rIns="72000"/>
          <a:lstStyle/>
          <a:p>
            <a:r>
              <a:rPr lang="en-US" altLang="zh-CN" dirty="0" smtClean="0">
                <a:solidFill>
                  <a:srgbClr val="0CA1C9"/>
                </a:solidFill>
                <a:ea typeface="宋体" charset="-122"/>
              </a:rPr>
              <a:t>Embracing </a:t>
            </a:r>
            <a:r>
              <a:rPr lang="en-US" altLang="zh-CN" dirty="0" smtClean="0">
                <a:solidFill>
                  <a:srgbClr val="EA4A54"/>
                </a:solidFill>
                <a:ea typeface="宋体" charset="-122"/>
              </a:rPr>
              <a:t>Spatial Awareness </a:t>
            </a:r>
            <a:r>
              <a:rPr lang="en-US" altLang="zh-CN" dirty="0" smtClean="0">
                <a:solidFill>
                  <a:srgbClr val="0CA1C9"/>
                </a:solidFill>
                <a:ea typeface="宋体" charset="-122"/>
              </a:rPr>
              <a:t/>
            </a:r>
            <a:br>
              <a:rPr lang="en-US" altLang="zh-CN" dirty="0" smtClean="0">
                <a:solidFill>
                  <a:srgbClr val="0CA1C9"/>
                </a:solidFill>
                <a:ea typeface="宋体" charset="-122"/>
              </a:rPr>
            </a:br>
            <a:r>
              <a:rPr lang="en-US" altLang="zh-CN" dirty="0" smtClean="0">
                <a:solidFill>
                  <a:srgbClr val="0CA1C9"/>
                </a:solidFill>
                <a:ea typeface="宋体" charset="-122"/>
              </a:rPr>
              <a:t>For Reliable </a:t>
            </a:r>
            <a:r>
              <a:rPr lang="en-US" altLang="zh-CN" dirty="0" err="1" smtClean="0">
                <a:solidFill>
                  <a:srgbClr val="0CA1C9"/>
                </a:solidFill>
                <a:ea typeface="宋体" charset="-122"/>
              </a:rPr>
              <a:t>WiFi</a:t>
            </a:r>
            <a:r>
              <a:rPr lang="en-US" altLang="zh-CN" dirty="0" smtClean="0">
                <a:solidFill>
                  <a:srgbClr val="0CA1C9"/>
                </a:solidFill>
                <a:ea typeface="宋体" charset="-122"/>
              </a:rPr>
              <a:t>-based Indoor Location Systems</a:t>
            </a:r>
            <a:endParaRPr lang="en-US" altLang="zh-CN" dirty="0">
              <a:solidFill>
                <a:srgbClr val="EA4A54"/>
              </a:solidFill>
              <a:ea typeface="宋体"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7504" y="83360"/>
            <a:ext cx="2081518" cy="720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Key Insight</a:t>
            </a:r>
            <a:endParaRPr lang="zh-CN" altLang="en-US" dirty="0"/>
          </a:p>
        </p:txBody>
      </p:sp>
      <p:sp>
        <p:nvSpPr>
          <p:cNvPr id="3" name="内容占位符 2"/>
          <p:cNvSpPr>
            <a:spLocks noGrp="1"/>
          </p:cNvSpPr>
          <p:nvPr>
            <p:ph idx="1"/>
          </p:nvPr>
        </p:nvSpPr>
        <p:spPr/>
        <p:txBody>
          <a:bodyPr/>
          <a:lstStyle/>
          <a:p>
            <a:r>
              <a:rPr lang="en-US" altLang="zh-CN" dirty="0" smtClean="0"/>
              <a:t>The</a:t>
            </a:r>
            <a:r>
              <a:rPr lang="zh-CN" altLang="en-US" dirty="0" smtClean="0"/>
              <a:t> </a:t>
            </a:r>
            <a:r>
              <a:rPr lang="en-US" altLang="zh-CN" dirty="0" smtClean="0">
                <a:solidFill>
                  <a:srgbClr val="FF0000"/>
                </a:solidFill>
              </a:rPr>
              <a:t>spatial</a:t>
            </a:r>
            <a:r>
              <a:rPr lang="zh-CN" altLang="en-US" dirty="0" smtClean="0">
                <a:solidFill>
                  <a:srgbClr val="FF0000"/>
                </a:solidFill>
              </a:rPr>
              <a:t> </a:t>
            </a:r>
            <a:r>
              <a:rPr lang="en-US" altLang="zh-CN" dirty="0" smtClean="0">
                <a:solidFill>
                  <a:srgbClr val="FF0000"/>
                </a:solidFill>
              </a:rPr>
              <a:t>relationships</a:t>
            </a:r>
            <a:r>
              <a:rPr lang="zh-CN" altLang="en-US" dirty="0" smtClean="0">
                <a:solidFill>
                  <a:srgbClr val="FF0000"/>
                </a:solidFill>
              </a:rPr>
              <a:t> </a:t>
            </a:r>
            <a:r>
              <a:rPr lang="en-US" altLang="zh-CN" dirty="0" smtClean="0"/>
              <a:t>of</a:t>
            </a:r>
            <a:r>
              <a:rPr lang="zh-CN" altLang="en-US" dirty="0" smtClean="0"/>
              <a:t> </a:t>
            </a:r>
            <a:r>
              <a:rPr lang="en-US" altLang="zh-CN" dirty="0" smtClean="0"/>
              <a:t>multiple</a:t>
            </a:r>
            <a:r>
              <a:rPr lang="zh-CN" altLang="en-US" dirty="0" smtClean="0"/>
              <a:t> </a:t>
            </a:r>
            <a:r>
              <a:rPr lang="en-US" altLang="zh-CN" dirty="0" smtClean="0"/>
              <a:t>RSS</a:t>
            </a:r>
            <a:r>
              <a:rPr lang="zh-CN" altLang="en-US" dirty="0" smtClean="0"/>
              <a:t> </a:t>
            </a:r>
            <a:r>
              <a:rPr lang="en-US" altLang="zh-CN" dirty="0" smtClean="0"/>
              <a:t>fingerprints</a:t>
            </a:r>
            <a:r>
              <a:rPr lang="zh-CN" altLang="en-US" dirty="0" smtClean="0"/>
              <a:t> </a:t>
            </a:r>
            <a:r>
              <a:rPr lang="en-US" altLang="zh-CN" dirty="0" smtClean="0"/>
              <a:t>from</a:t>
            </a:r>
            <a:r>
              <a:rPr lang="zh-CN" altLang="en-US" dirty="0" smtClean="0"/>
              <a:t> </a:t>
            </a:r>
            <a:r>
              <a:rPr lang="en-US" altLang="zh-CN" dirty="0" err="1" smtClean="0"/>
              <a:t>neighbouring</a:t>
            </a:r>
            <a:r>
              <a:rPr lang="zh-CN" altLang="en-US" dirty="0" smtClean="0"/>
              <a:t> </a:t>
            </a:r>
            <a:r>
              <a:rPr lang="en-US" altLang="zh-CN" dirty="0" smtClean="0"/>
              <a:t>locations</a:t>
            </a:r>
            <a:r>
              <a:rPr lang="zh-CN" altLang="en-US" dirty="0" smtClean="0"/>
              <a:t> </a:t>
            </a:r>
            <a:r>
              <a:rPr lang="en-US" altLang="zh-CN" dirty="0" smtClean="0"/>
              <a:t>would</a:t>
            </a:r>
            <a:r>
              <a:rPr lang="zh-CN" altLang="en-US" dirty="0" smtClean="0"/>
              <a:t> </a:t>
            </a:r>
            <a:r>
              <a:rPr lang="en-US" altLang="zh-CN" dirty="0" smtClean="0"/>
              <a:t>be</a:t>
            </a:r>
            <a:r>
              <a:rPr lang="zh-CN" altLang="en-US" dirty="0" smtClean="0"/>
              <a:t> </a:t>
            </a:r>
            <a:r>
              <a:rPr lang="en-US" altLang="zh-CN" dirty="0" smtClean="0">
                <a:solidFill>
                  <a:srgbClr val="FF0000"/>
                </a:solidFill>
              </a:rPr>
              <a:t>more</a:t>
            </a:r>
            <a:r>
              <a:rPr lang="zh-CN" altLang="en-US" dirty="0" smtClean="0">
                <a:solidFill>
                  <a:srgbClr val="FF0000"/>
                </a:solidFill>
              </a:rPr>
              <a:t> </a:t>
            </a:r>
            <a:r>
              <a:rPr lang="en-US" altLang="zh-CN" dirty="0" smtClean="0">
                <a:solidFill>
                  <a:srgbClr val="FF0000"/>
                </a:solidFill>
              </a:rPr>
              <a:t>robust</a:t>
            </a:r>
            <a:r>
              <a:rPr lang="zh-CN" altLang="en-US" dirty="0" smtClean="0">
                <a:solidFill>
                  <a:srgbClr val="FF0000"/>
                </a:solidFill>
              </a:rPr>
              <a:t> </a:t>
            </a:r>
            <a:r>
              <a:rPr lang="en-US" altLang="zh-CN" dirty="0" smtClean="0"/>
              <a:t>than</a:t>
            </a:r>
            <a:r>
              <a:rPr lang="zh-CN" altLang="en-US" dirty="0" smtClean="0"/>
              <a:t> </a:t>
            </a:r>
            <a:r>
              <a:rPr lang="en-US" altLang="zh-CN" dirty="0" smtClean="0">
                <a:solidFill>
                  <a:srgbClr val="FF0000"/>
                </a:solidFill>
              </a:rPr>
              <a:t>individual</a:t>
            </a:r>
            <a:r>
              <a:rPr lang="zh-CN" altLang="en-US" dirty="0" smtClean="0">
                <a:solidFill>
                  <a:srgbClr val="FF0000"/>
                </a:solidFill>
              </a:rPr>
              <a:t> </a:t>
            </a:r>
            <a:r>
              <a:rPr lang="en-US" altLang="zh-CN" dirty="0" smtClean="0">
                <a:solidFill>
                  <a:srgbClr val="FF0000"/>
                </a:solidFill>
              </a:rPr>
              <a:t>RSS</a:t>
            </a:r>
            <a:r>
              <a:rPr lang="zh-CN" altLang="en-US" dirty="0" smtClean="0">
                <a:solidFill>
                  <a:srgbClr val="FF0000"/>
                </a:solidFill>
              </a:rPr>
              <a:t> </a:t>
            </a:r>
            <a:r>
              <a:rPr lang="en-US" altLang="zh-CN" dirty="0" smtClean="0">
                <a:solidFill>
                  <a:srgbClr val="FF0000"/>
                </a:solidFill>
              </a:rPr>
              <a:t>fingerprints</a:t>
            </a:r>
            <a:r>
              <a:rPr lang="zh-CN" altLang="en-US" dirty="0" smtClean="0">
                <a:solidFill>
                  <a:srgbClr val="FF0000"/>
                </a:solidFill>
              </a:rPr>
              <a:t> </a:t>
            </a:r>
            <a:r>
              <a:rPr lang="en-US" altLang="zh-CN" dirty="0" smtClean="0"/>
              <a:t>from</a:t>
            </a:r>
            <a:r>
              <a:rPr lang="zh-CN" altLang="en-US" dirty="0" smtClean="0"/>
              <a:t> </a:t>
            </a:r>
            <a:r>
              <a:rPr lang="en-US" altLang="zh-CN" dirty="0" smtClean="0"/>
              <a:t>one</a:t>
            </a:r>
            <a:r>
              <a:rPr lang="zh-CN" altLang="en-US" dirty="0" smtClean="0"/>
              <a:t> </a:t>
            </a:r>
            <a:r>
              <a:rPr lang="en-US" altLang="zh-CN" dirty="0" smtClean="0"/>
              <a:t>single</a:t>
            </a:r>
            <a:r>
              <a:rPr lang="zh-CN" altLang="en-US" dirty="0" smtClean="0"/>
              <a:t> </a:t>
            </a:r>
            <a:r>
              <a:rPr lang="en-US" altLang="zh-CN" dirty="0" smtClean="0"/>
              <a:t>location.</a:t>
            </a:r>
            <a:endParaRPr lang="zh-CN" altLang="en-US" dirty="0" smtClean="0"/>
          </a:p>
          <a:p>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a:p>
          <a:p>
            <a:r>
              <a:rPr lang="en-US" altLang="zh-CN" dirty="0"/>
              <a:t>Leverage</a:t>
            </a:r>
            <a:r>
              <a:rPr lang="zh-CN" altLang="en-US" dirty="0"/>
              <a:t> </a:t>
            </a:r>
            <a:r>
              <a:rPr lang="en-US" altLang="zh-CN" dirty="0" smtClean="0">
                <a:solidFill>
                  <a:srgbClr val="FF0000"/>
                </a:solidFill>
              </a:rPr>
              <a:t>Spatial</a:t>
            </a:r>
            <a:r>
              <a:rPr lang="zh-CN" altLang="en-US" dirty="0" smtClean="0">
                <a:solidFill>
                  <a:srgbClr val="FF0000"/>
                </a:solidFill>
              </a:rPr>
              <a:t> </a:t>
            </a:r>
            <a:r>
              <a:rPr lang="en-US" altLang="zh-CN" dirty="0">
                <a:solidFill>
                  <a:srgbClr val="FF0000"/>
                </a:solidFill>
              </a:rPr>
              <a:t>Gradient</a:t>
            </a:r>
          </a:p>
          <a:p>
            <a:pPr marL="0" indent="0">
              <a:buNone/>
            </a:pPr>
            <a:endParaRPr lang="zh-CN" altLang="en-US" dirty="0"/>
          </a:p>
          <a:p>
            <a:endParaRPr lang="zh-CN" altLang="en-US" dirty="0" smtClean="0"/>
          </a:p>
          <a:p>
            <a:endParaRPr lang="zh-CN" altLang="en-US" dirty="0"/>
          </a:p>
          <a:p>
            <a:endParaRPr lang="zh-CN" altLang="en-US" dirty="0" smtClean="0"/>
          </a:p>
          <a:p>
            <a:endParaRPr lang="zh-CN" altLang="en-US" dirty="0"/>
          </a:p>
          <a:p>
            <a:endParaRPr lang="zh-CN" altLang="en-US" dirty="0" smtClean="0"/>
          </a:p>
          <a:p>
            <a:endParaRPr lang="en-US" altLang="zh-CN" dirty="0"/>
          </a:p>
          <a:p>
            <a:endParaRPr lang="en-US" altLang="zh-CN" dirty="0" smtClean="0"/>
          </a:p>
          <a:p>
            <a:endParaRPr lang="en-US" altLang="zh-CN" dirty="0"/>
          </a:p>
          <a:p>
            <a:endParaRPr lang="en-US" altLang="zh-CN" dirty="0" smtClean="0"/>
          </a:p>
          <a:p>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10</a:t>
            </a:fld>
            <a:endParaRPr lang="en-US" altLang="zh-CN"/>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3140968"/>
            <a:ext cx="3825416" cy="2289456"/>
          </a:xfrm>
          <a:prstGeom prst="rect">
            <a:avLst/>
          </a:prstGeom>
          <a:ln>
            <a:solidFill>
              <a:schemeClr val="tx1"/>
            </a:solidFill>
          </a:ln>
        </p:spPr>
      </p:pic>
    </p:spTree>
    <p:extLst>
      <p:ext uri="{BB962C8B-B14F-4D97-AF65-F5344CB8AC3E}">
        <p14:creationId xmlns:p14="http://schemas.microsoft.com/office/powerpoint/2010/main" val="28093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Our Work</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11</a:t>
            </a:fld>
            <a:endParaRPr lang="en-US" altLang="zh-CN"/>
          </a:p>
        </p:txBody>
      </p:sp>
      <p:grpSp>
        <p:nvGrpSpPr>
          <p:cNvPr id="6" name="Group 5"/>
          <p:cNvGrpSpPr/>
          <p:nvPr/>
        </p:nvGrpSpPr>
        <p:grpSpPr>
          <a:xfrm>
            <a:off x="6084168" y="1124744"/>
            <a:ext cx="2242281" cy="864096"/>
            <a:chOff x="5052808" y="5311829"/>
            <a:chExt cx="2242281" cy="864096"/>
          </a:xfrm>
        </p:grpSpPr>
        <p:sp>
          <p:nvSpPr>
            <p:cNvPr id="23" name="资料带 22"/>
            <p:cNvSpPr/>
            <p:nvPr/>
          </p:nvSpPr>
          <p:spPr>
            <a:xfrm>
              <a:off x="5052808" y="5311829"/>
              <a:ext cx="2242281" cy="864096"/>
            </a:xfrm>
            <a:prstGeom prst="flowChartPunchedTape">
              <a:avLst/>
            </a:prstGeom>
            <a:solidFill>
              <a:schemeClr val="bg1"/>
            </a:solidFill>
            <a:ln w="38100">
              <a:solidFill>
                <a:srgbClr val="0CA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234772" y="5513044"/>
              <a:ext cx="1724255" cy="461665"/>
            </a:xfrm>
            <a:prstGeom prst="rect">
              <a:avLst/>
            </a:prstGeom>
            <a:noFill/>
            <a:effectLst>
              <a:softEdge rad="12700"/>
            </a:effectLst>
          </p:spPr>
          <p:txBody>
            <a:bodyPr wrap="none" rtlCol="0">
              <a:spAutoFit/>
            </a:bodyPr>
            <a:lstStyle/>
            <a:p>
              <a:pPr algn="ctr"/>
              <a:r>
                <a:rPr lang="en-US" altLang="zh-CN" sz="2400" dirty="0" smtClean="0">
                  <a:ea typeface="宋体" charset="-122"/>
                </a:rPr>
                <a:t>A</a:t>
              </a:r>
              <a:r>
                <a:rPr lang="zh-CN" altLang="en-US" sz="2400" dirty="0" smtClean="0">
                  <a:ea typeface="宋体" charset="-122"/>
                </a:rPr>
                <a:t> </a:t>
              </a:r>
              <a:r>
                <a:rPr lang="en-US" altLang="zh-CN" sz="2400" dirty="0" smtClean="0">
                  <a:ea typeface="宋体" charset="-122"/>
                </a:rPr>
                <a:t>new</a:t>
              </a:r>
              <a:r>
                <a:rPr lang="zh-CN" altLang="en-US" sz="2400" dirty="0" smtClean="0">
                  <a:ea typeface="宋体" charset="-122"/>
                </a:rPr>
                <a:t> </a:t>
              </a:r>
              <a:r>
                <a:rPr lang="en-US" altLang="zh-CN" sz="2400" dirty="0" smtClean="0">
                  <a:ea typeface="宋体" charset="-122"/>
                </a:rPr>
                <a:t>form</a:t>
              </a:r>
              <a:endParaRPr lang="zh-CN" altLang="en-US" sz="2400" dirty="0">
                <a:latin typeface="+mj-lt"/>
                <a:ea typeface="+mj-ea"/>
              </a:endParaRPr>
            </a:p>
          </p:txBody>
        </p:sp>
      </p:grpSp>
      <p:sp>
        <p:nvSpPr>
          <p:cNvPr id="19" name="内容占位符 2"/>
          <p:cNvSpPr>
            <a:spLocks noGrp="1"/>
          </p:cNvSpPr>
          <p:nvPr>
            <p:ph idx="1"/>
          </p:nvPr>
        </p:nvSpPr>
        <p:spPr>
          <a:xfrm>
            <a:off x="356988" y="2178594"/>
            <a:ext cx="5246240" cy="3573760"/>
          </a:xfrm>
        </p:spPr>
        <p:txBody>
          <a:bodyPr/>
          <a:lstStyle/>
          <a:p>
            <a:r>
              <a:rPr lang="en-US" altLang="zh-CN" dirty="0" err="1" smtClean="0"/>
              <a:t>ViVi</a:t>
            </a:r>
            <a:r>
              <a:rPr lang="en-US" altLang="zh-CN" dirty="0" smtClean="0"/>
              <a:t>: Accurate </a:t>
            </a:r>
            <a:r>
              <a:rPr lang="en-US" altLang="zh-CN" dirty="0" err="1" smtClean="0"/>
              <a:t>WiFi</a:t>
            </a:r>
            <a:r>
              <a:rPr lang="en-US" altLang="zh-CN" dirty="0" smtClean="0"/>
              <a:t>-based Localization using Fingerprint Spatial Gradient (</a:t>
            </a:r>
            <a:r>
              <a:rPr lang="en-US" altLang="zh-CN" dirty="0" smtClean="0">
                <a:solidFill>
                  <a:srgbClr val="EA4A54"/>
                </a:solidFill>
              </a:rPr>
              <a:t>Ubicomp’17</a:t>
            </a:r>
            <a:r>
              <a:rPr lang="en-US" altLang="zh-CN" dirty="0" smtClean="0"/>
              <a:t>)</a:t>
            </a:r>
            <a:endParaRPr lang="en-US" altLang="zh-CN" dirty="0" smtClean="0"/>
          </a:p>
          <a:p>
            <a:endParaRPr lang="en-US" altLang="zh-CN" dirty="0" smtClean="0"/>
          </a:p>
          <a:p>
            <a:endParaRPr lang="en-US" altLang="zh-CN" dirty="0" smtClean="0"/>
          </a:p>
          <a:p>
            <a:endParaRPr lang="en-US" altLang="zh-CN" dirty="0"/>
          </a:p>
          <a:p>
            <a:r>
              <a:rPr lang="en-US" dirty="0" err="1" smtClean="0"/>
              <a:t>ViViPlus</a:t>
            </a:r>
            <a:r>
              <a:rPr lang="en-US" dirty="0" smtClean="0"/>
              <a:t>: Embracing </a:t>
            </a:r>
            <a:r>
              <a:rPr lang="en-US" dirty="0"/>
              <a:t>Spatial Awareness For Reliable </a:t>
            </a:r>
            <a:r>
              <a:rPr lang="en-US" dirty="0" err="1"/>
              <a:t>WiFi</a:t>
            </a:r>
            <a:r>
              <a:rPr lang="en-US" dirty="0"/>
              <a:t>-based Indoor Location </a:t>
            </a:r>
            <a:r>
              <a:rPr lang="en-US" dirty="0" smtClean="0"/>
              <a:t>Systems (</a:t>
            </a:r>
            <a:r>
              <a:rPr lang="en-US" dirty="0" smtClean="0">
                <a:solidFill>
                  <a:srgbClr val="53BBAB"/>
                </a:solidFill>
              </a:rPr>
              <a:t>MASS’18</a:t>
            </a:r>
            <a:r>
              <a:rPr lang="en-US" dirty="0" smtClean="0"/>
              <a:t>)</a:t>
            </a:r>
            <a:endParaRPr lang="en-US" altLang="zh-CN" dirty="0"/>
          </a:p>
          <a:p>
            <a:endParaRPr lang="en-US" altLang="zh-CN" dirty="0" smtClean="0"/>
          </a:p>
          <a:p>
            <a:endParaRPr lang="en-US" altLang="zh-CN" dirty="0"/>
          </a:p>
          <a:p>
            <a:endParaRPr lang="en-US" altLang="zh-CN" dirty="0" smtClean="0"/>
          </a:p>
        </p:txBody>
      </p:sp>
      <p:pic>
        <p:nvPicPr>
          <p:cNvPr id="25"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947" y="2137005"/>
            <a:ext cx="2204863" cy="1403881"/>
          </a:xfrm>
          <a:prstGeom prst="rect">
            <a:avLst/>
          </a:prstGeom>
          <a:ln>
            <a:noFill/>
          </a:ln>
        </p:spPr>
      </p:pic>
      <p:sp>
        <p:nvSpPr>
          <p:cNvPr id="10" name="TextBox 9"/>
          <p:cNvSpPr txBox="1"/>
          <p:nvPr/>
        </p:nvSpPr>
        <p:spPr>
          <a:xfrm>
            <a:off x="5610946" y="3391362"/>
            <a:ext cx="3312368" cy="369332"/>
          </a:xfrm>
          <a:prstGeom prst="rect">
            <a:avLst/>
          </a:prstGeom>
          <a:noFill/>
        </p:spPr>
        <p:txBody>
          <a:bodyPr wrap="square" rtlCol="0">
            <a:spAutoFit/>
          </a:bodyPr>
          <a:lstStyle/>
          <a:p>
            <a:r>
              <a:rPr lang="en-US" altLang="zh-CN" dirty="0">
                <a:solidFill>
                  <a:srgbClr val="FF0000"/>
                </a:solidFill>
              </a:rPr>
              <a:t>F</a:t>
            </a:r>
            <a:r>
              <a:rPr lang="en-US" altLang="zh-CN" dirty="0"/>
              <a:t>ingerprint </a:t>
            </a:r>
            <a:r>
              <a:rPr lang="en-US" altLang="zh-CN" dirty="0">
                <a:solidFill>
                  <a:srgbClr val="FF0000"/>
                </a:solidFill>
              </a:rPr>
              <a:t>S</a:t>
            </a:r>
            <a:r>
              <a:rPr lang="en-US" altLang="zh-CN" dirty="0"/>
              <a:t>patial </a:t>
            </a:r>
            <a:r>
              <a:rPr lang="en-US" altLang="zh-CN" dirty="0">
                <a:solidFill>
                  <a:srgbClr val="FF0000"/>
                </a:solidFill>
              </a:rPr>
              <a:t>G</a:t>
            </a:r>
            <a:r>
              <a:rPr lang="en-US" altLang="zh-CN" dirty="0"/>
              <a:t>radient</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303" y="4314996"/>
            <a:ext cx="3091912" cy="1610112"/>
          </a:xfrm>
          <a:prstGeom prst="rect">
            <a:avLst/>
          </a:prstGeom>
        </p:spPr>
      </p:pic>
      <p:sp>
        <p:nvSpPr>
          <p:cNvPr id="26" name="TextBox 25"/>
          <p:cNvSpPr txBox="1"/>
          <p:nvPr/>
        </p:nvSpPr>
        <p:spPr>
          <a:xfrm>
            <a:off x="6057988" y="5856657"/>
            <a:ext cx="3312368" cy="369332"/>
          </a:xfrm>
          <a:prstGeom prst="rect">
            <a:avLst/>
          </a:prstGeom>
          <a:noFill/>
        </p:spPr>
        <p:txBody>
          <a:bodyPr wrap="square" rtlCol="0">
            <a:spAutoFit/>
          </a:bodyPr>
          <a:lstStyle/>
          <a:p>
            <a:r>
              <a:rPr lang="en-US" altLang="zh-CN" dirty="0" smtClean="0">
                <a:solidFill>
                  <a:srgbClr val="FF0000"/>
                </a:solidFill>
              </a:rPr>
              <a:t>R</a:t>
            </a:r>
            <a:r>
              <a:rPr lang="en-US" altLang="zh-CN" dirty="0" smtClean="0"/>
              <a:t>SS </a:t>
            </a:r>
            <a:r>
              <a:rPr lang="en-US" altLang="zh-CN" dirty="0">
                <a:solidFill>
                  <a:srgbClr val="FF0000"/>
                </a:solidFill>
              </a:rPr>
              <a:t>S</a:t>
            </a:r>
            <a:r>
              <a:rPr lang="en-US" altLang="zh-CN" dirty="0"/>
              <a:t>patial </a:t>
            </a:r>
            <a:r>
              <a:rPr lang="en-US" altLang="zh-CN" dirty="0">
                <a:solidFill>
                  <a:srgbClr val="FF0000"/>
                </a:solidFill>
              </a:rPr>
              <a:t>G</a:t>
            </a:r>
            <a:r>
              <a:rPr lang="en-US" altLang="zh-CN" dirty="0"/>
              <a:t>radient</a:t>
            </a:r>
            <a:endParaRPr lang="en-US" dirty="0"/>
          </a:p>
        </p:txBody>
      </p:sp>
      <p:sp>
        <p:nvSpPr>
          <p:cNvPr id="15" name="Down Arrow 14"/>
          <p:cNvSpPr/>
          <p:nvPr/>
        </p:nvSpPr>
        <p:spPr>
          <a:xfrm>
            <a:off x="4746615" y="3758317"/>
            <a:ext cx="576064" cy="822811"/>
          </a:xfrm>
          <a:prstGeom prst="downArrow">
            <a:avLst/>
          </a:prstGeom>
          <a:solidFill>
            <a:srgbClr val="EA4A54"/>
          </a:solidFill>
          <a:ln w="38100">
            <a:solidFill>
              <a:srgbClr val="EA4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A4A54"/>
              </a:solidFill>
            </a:endParaRPr>
          </a:p>
        </p:txBody>
      </p:sp>
    </p:spTree>
    <p:extLst>
      <p:ext uri="{BB962C8B-B14F-4D97-AF65-F5344CB8AC3E}">
        <p14:creationId xmlns:p14="http://schemas.microsoft.com/office/powerpoint/2010/main" val="102636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xEl>
                                              <p:pRg st="4" end="4"/>
                                            </p:txEl>
                                          </p:spTgt>
                                        </p:tgtEl>
                                        <p:attrNameLst>
                                          <p:attrName>style.visibility</p:attrName>
                                        </p:attrNameLst>
                                      </p:cBhvr>
                                      <p:to>
                                        <p:strVal val="visible"/>
                                      </p:to>
                                    </p:set>
                                    <p:animEffect transition="in" filter="fade">
                                      <p:cBhvr>
                                        <p:cTn id="20" dur="500"/>
                                        <p:tgtEl>
                                          <p:spTgt spid="19">
                                            <p:txEl>
                                              <p:pRg st="4" end="4"/>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3100172"/>
            <a:ext cx="6426135" cy="3346408"/>
          </a:xfrm>
          <a:prstGeom prst="rect">
            <a:avLst/>
          </a:prstGeom>
        </p:spPr>
      </p:pic>
      <p:sp>
        <p:nvSpPr>
          <p:cNvPr id="2" name="标题 1"/>
          <p:cNvSpPr>
            <a:spLocks noGrp="1"/>
          </p:cNvSpPr>
          <p:nvPr>
            <p:ph type="title"/>
          </p:nvPr>
        </p:nvSpPr>
        <p:spPr/>
        <p:txBody>
          <a:bodyPr/>
          <a:lstStyle/>
          <a:p>
            <a:r>
              <a:rPr lang="en-US" altLang="zh-CN" dirty="0" smtClean="0"/>
              <a:t>RSG</a:t>
            </a:r>
            <a:r>
              <a:rPr lang="zh-CN" altLang="en-US" dirty="0" smtClean="0"/>
              <a:t> </a:t>
            </a:r>
            <a:r>
              <a:rPr lang="en-US" altLang="zh-CN" dirty="0" smtClean="0"/>
              <a:t>Specification</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12</a:t>
            </a:fld>
            <a:endParaRPr lang="en-US" altLang="zh-CN"/>
          </a:p>
        </p:txBody>
      </p:sp>
      <mc:AlternateContent xmlns:mc="http://schemas.openxmlformats.org/markup-compatibility/2006">
        <mc:Choice xmlns:a14="http://schemas.microsoft.com/office/drawing/2010/main" Requires="a14">
          <p:sp>
            <p:nvSpPr>
              <p:cNvPr id="26" name="内容占位符 2"/>
              <p:cNvSpPr>
                <a:spLocks noGrp="1"/>
              </p:cNvSpPr>
              <p:nvPr>
                <p:ph idx="1"/>
              </p:nvPr>
            </p:nvSpPr>
            <p:spPr>
              <a:xfrm>
                <a:off x="539552" y="1484784"/>
                <a:ext cx="8147248" cy="4565104"/>
              </a:xfrm>
            </p:spPr>
            <p:txBody>
              <a:bodyPr/>
              <a:lstStyle/>
              <a:p>
                <a:pPr>
                  <a:lnSpc>
                    <a:spcPct val="150000"/>
                  </a:lnSpc>
                  <a:buSzPct val="50000"/>
                  <a:buFont typeface="Arial" charset="0"/>
                  <a:buChar char="•"/>
                </a:pPr>
                <a:r>
                  <a:rPr lang="en-US" altLang="zh-CN" dirty="0" smtClean="0"/>
                  <a:t>The </a:t>
                </a:r>
                <a:r>
                  <a:rPr lang="en-US" altLang="zh-CN" dirty="0" smtClean="0"/>
                  <a:t>RSS</a:t>
                </a:r>
                <a:r>
                  <a:rPr lang="en-US" altLang="zh-CN" dirty="0" smtClean="0"/>
                  <a:t> Matrix </a:t>
                </a:r>
                <a:r>
                  <a:rPr lang="en-US" altLang="zh-CN" dirty="0"/>
                  <a:t>for </a:t>
                </a:r>
                <a14:m>
                  <m:oMath xmlns:m="http://schemas.openxmlformats.org/officeDocument/2006/math">
                    <m:sSub>
                      <m:sSubPr>
                        <m:ctrlPr>
                          <a:rPr lang="en-US" altLang="zh-CN" i="1">
                            <a:latin typeface="Cambria Math" charset="0"/>
                          </a:rPr>
                        </m:ctrlPr>
                      </m:sSubPr>
                      <m:e>
                        <m:r>
                          <a:rPr lang="en-US" altLang="zh-CN">
                            <a:latin typeface="Cambria Math" charset="0"/>
                          </a:rPr>
                          <m:t>𝑙</m:t>
                        </m:r>
                      </m:e>
                      <m:sub>
                        <m:r>
                          <a:rPr lang="en-US" altLang="zh-CN">
                            <a:latin typeface="Cambria Math" charset="0"/>
                          </a:rPr>
                          <m:t>𝑖</m:t>
                        </m:r>
                      </m:sub>
                    </m:sSub>
                  </m:oMath>
                </a14:m>
                <a:r>
                  <a:rPr lang="en-US" altLang="zh-CN" dirty="0"/>
                  <a:t> defined as </a:t>
                </a:r>
                <a:r>
                  <a:rPr lang="en-US" altLang="zh-CN" dirty="0" smtClean="0"/>
                  <a:t>:</a:t>
                </a:r>
              </a:p>
              <a:p>
                <a:pPr>
                  <a:lnSpc>
                    <a:spcPct val="150000"/>
                  </a:lnSpc>
                  <a:buSzPct val="50000"/>
                  <a:buFont typeface="Arial" charset="0"/>
                  <a:buChar char="•"/>
                </a:pPr>
                <a:r>
                  <a:rPr lang="en-US" altLang="zh-CN" dirty="0" smtClean="0"/>
                  <a:t>Where</a:t>
                </a:r>
              </a:p>
              <a:p>
                <a:pPr>
                  <a:lnSpc>
                    <a:spcPct val="150000"/>
                  </a:lnSpc>
                  <a:buSzPct val="50000"/>
                  <a:buFont typeface="Arial" charset="0"/>
                  <a:buChar char="•"/>
                </a:pPr>
                <a:endParaRPr lang="en-US" altLang="zh-CN" dirty="0" smtClean="0"/>
              </a:p>
              <a:p>
                <a:pPr lvl="1"/>
                <a:endParaRPr lang="zh-CN" altLang="en-US" dirty="0"/>
              </a:p>
            </p:txBody>
          </p:sp>
        </mc:Choice>
        <mc:Fallback>
          <p:sp>
            <p:nvSpPr>
              <p:cNvPr id="26" name="内容占位符 2"/>
              <p:cNvSpPr>
                <a:spLocks noGrp="1" noRot="1" noChangeAspect="1" noMove="1" noResize="1" noEditPoints="1" noAdjustHandles="1" noChangeArrowheads="1" noChangeShapeType="1" noTextEdit="1"/>
              </p:cNvSpPr>
              <p:nvPr>
                <p:ph idx="1"/>
              </p:nvPr>
            </p:nvSpPr>
            <p:spPr>
              <a:xfrm>
                <a:off x="539552" y="1484784"/>
                <a:ext cx="8147248" cy="4565104"/>
              </a:xfrm>
              <a:blipFill rotWithShape="0">
                <a:blip r:embed="rId4"/>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3856" y="2026812"/>
            <a:ext cx="3092487" cy="56462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4039" y="2591436"/>
            <a:ext cx="5652120" cy="506044"/>
          </a:xfrm>
          <a:prstGeom prst="rect">
            <a:avLst/>
          </a:prstGeom>
        </p:spPr>
      </p:pic>
    </p:spTree>
    <p:extLst>
      <p:ext uri="{BB962C8B-B14F-4D97-AF65-F5344CB8AC3E}">
        <p14:creationId xmlns:p14="http://schemas.microsoft.com/office/powerpoint/2010/main" val="114703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xEl>
                                              <p:pRg st="1" end="1"/>
                                            </p:txEl>
                                          </p:spTgt>
                                        </p:tgtEl>
                                        <p:attrNameLst>
                                          <p:attrName>style.visibility</p:attrName>
                                        </p:attrNameLst>
                                      </p:cBhvr>
                                      <p:to>
                                        <p:strVal val="visible"/>
                                      </p:to>
                                    </p:set>
                                    <p:animEffect transition="in" filter="fade">
                                      <p:cBhvr>
                                        <p:cTn id="10"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RSG</a:t>
            </a:r>
            <a:r>
              <a:rPr lang="zh-CN" altLang="en-US" dirty="0" smtClean="0"/>
              <a:t> </a:t>
            </a:r>
            <a:r>
              <a:rPr lang="en-US" altLang="zh-CN" dirty="0" smtClean="0"/>
              <a:t>Specification</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13</a:t>
            </a:fld>
            <a:endParaRPr lang="en-US" altLang="zh-CN"/>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432183"/>
            <a:ext cx="5400600" cy="2812361"/>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200" y="1412776"/>
            <a:ext cx="2692400" cy="20447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8200" y="3933056"/>
            <a:ext cx="2628900" cy="1981200"/>
          </a:xfrm>
          <a:prstGeom prst="rect">
            <a:avLst/>
          </a:prstGeom>
        </p:spPr>
      </p:pic>
    </p:spTree>
    <p:extLst>
      <p:ext uri="{BB962C8B-B14F-4D97-AF65-F5344CB8AC3E}">
        <p14:creationId xmlns:p14="http://schemas.microsoft.com/office/powerpoint/2010/main" val="2369628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RSG</a:t>
            </a:r>
            <a:r>
              <a:rPr lang="zh-CN" altLang="en-US" dirty="0" smtClean="0"/>
              <a:t> </a:t>
            </a:r>
            <a:r>
              <a:rPr lang="en-US" altLang="zh-CN" dirty="0" smtClean="0"/>
              <a:t>Specification</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14</a:t>
            </a:fld>
            <a:endParaRPr lang="en-US" altLang="zh-C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550" y="3501008"/>
            <a:ext cx="2641600" cy="2095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3573016"/>
            <a:ext cx="2743200" cy="1981200"/>
          </a:xfrm>
          <a:prstGeom prst="rect">
            <a:avLst/>
          </a:prstGeom>
        </p:spPr>
      </p:pic>
      <p:sp>
        <p:nvSpPr>
          <p:cNvPr id="9" name="TextBox 8"/>
          <p:cNvSpPr txBox="1"/>
          <p:nvPr/>
        </p:nvSpPr>
        <p:spPr>
          <a:xfrm>
            <a:off x="1809882" y="5554216"/>
            <a:ext cx="2182936" cy="461665"/>
          </a:xfrm>
          <a:prstGeom prst="rect">
            <a:avLst/>
          </a:prstGeom>
          <a:noFill/>
        </p:spPr>
        <p:txBody>
          <a:bodyPr wrap="square" rtlCol="0">
            <a:spAutoFit/>
          </a:bodyPr>
          <a:lstStyle/>
          <a:p>
            <a:pPr algn="ctr"/>
            <a:r>
              <a:rPr lang="en-US" sz="2400" b="1" dirty="0">
                <a:solidFill>
                  <a:srgbClr val="53BBAB"/>
                </a:solidFill>
                <a:latin typeface="+mj-lt"/>
                <a:ea typeface="+mj-ea"/>
                <a:cs typeface="+mj-cs"/>
              </a:rPr>
              <a:t>Correct</a:t>
            </a:r>
            <a:endParaRPr lang="en-US" sz="2400" b="1" dirty="0">
              <a:solidFill>
                <a:srgbClr val="53BBAB"/>
              </a:solidFill>
              <a:latin typeface="+mj-lt"/>
              <a:ea typeface="+mj-ea"/>
              <a:cs typeface="+mj-cs"/>
            </a:endParaRPr>
          </a:p>
        </p:txBody>
      </p:sp>
      <p:sp>
        <p:nvSpPr>
          <p:cNvPr id="10" name="TextBox 9"/>
          <p:cNvSpPr txBox="1"/>
          <p:nvPr/>
        </p:nvSpPr>
        <p:spPr>
          <a:xfrm>
            <a:off x="5292080" y="5554216"/>
            <a:ext cx="2182936" cy="461665"/>
          </a:xfrm>
          <a:prstGeom prst="rect">
            <a:avLst/>
          </a:prstGeom>
          <a:noFill/>
        </p:spPr>
        <p:txBody>
          <a:bodyPr wrap="square" rtlCol="0">
            <a:spAutoFit/>
          </a:bodyPr>
          <a:lstStyle/>
          <a:p>
            <a:pPr algn="ctr"/>
            <a:r>
              <a:rPr lang="en-US" sz="2400" b="1" dirty="0" smtClean="0">
                <a:solidFill>
                  <a:srgbClr val="EA4A54"/>
                </a:solidFill>
                <a:latin typeface="+mj-lt"/>
                <a:ea typeface="+mj-ea"/>
                <a:cs typeface="+mj-cs"/>
              </a:rPr>
              <a:t>Mismatch</a:t>
            </a:r>
            <a:endParaRPr lang="en-US" sz="2400" b="1" dirty="0">
              <a:solidFill>
                <a:srgbClr val="EA4A54"/>
              </a:solidFill>
              <a:latin typeface="+mj-lt"/>
              <a:ea typeface="+mj-ea"/>
              <a:cs typeface="+mj-cs"/>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6481" y="1295400"/>
            <a:ext cx="2692400" cy="20447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3959" y="1284784"/>
            <a:ext cx="2628900" cy="1981200"/>
          </a:xfrm>
          <a:prstGeom prst="rect">
            <a:avLst/>
          </a:prstGeom>
        </p:spPr>
      </p:pic>
    </p:spTree>
    <p:extLst>
      <p:ext uri="{BB962C8B-B14F-4D97-AF65-F5344CB8AC3E}">
        <p14:creationId xmlns:p14="http://schemas.microsoft.com/office/powerpoint/2010/main" val="179074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168152"/>
            <a:ext cx="2880320" cy="3029934"/>
          </a:xfrm>
          <a:prstGeom prst="rect">
            <a:avLst/>
          </a:prstGeom>
        </p:spPr>
      </p:pic>
      <p:sp>
        <p:nvSpPr>
          <p:cNvPr id="2" name="标题 1"/>
          <p:cNvSpPr>
            <a:spLocks noGrp="1"/>
          </p:cNvSpPr>
          <p:nvPr>
            <p:ph type="title"/>
          </p:nvPr>
        </p:nvSpPr>
        <p:spPr/>
        <p:txBody>
          <a:bodyPr/>
          <a:lstStyle/>
          <a:p>
            <a:r>
              <a:rPr lang="en-US" altLang="zh-CN" dirty="0" smtClean="0"/>
              <a:t>Comparing</a:t>
            </a:r>
            <a:r>
              <a:rPr lang="zh-CN" altLang="en-US" dirty="0" smtClean="0"/>
              <a:t> </a:t>
            </a:r>
            <a:r>
              <a:rPr lang="en-US" altLang="zh-CN" dirty="0"/>
              <a:t>R</a:t>
            </a:r>
            <a:r>
              <a:rPr lang="en-US" altLang="zh-CN" dirty="0" smtClean="0"/>
              <a:t>SG</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15</a:t>
            </a:fld>
            <a:endParaRPr lang="en-US" altLang="zh-CN"/>
          </a:p>
        </p:txBody>
      </p:sp>
      <p:sp>
        <p:nvSpPr>
          <p:cNvPr id="5" name="内容占位符 2"/>
          <p:cNvSpPr txBox="1">
            <a:spLocks/>
          </p:cNvSpPr>
          <p:nvPr/>
        </p:nvSpPr>
        <p:spPr bwMode="auto">
          <a:xfrm>
            <a:off x="541457" y="4815826"/>
            <a:ext cx="8352928"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r>
              <a:rPr lang="en-US" altLang="zh-CN" kern="0" dirty="0" smtClean="0"/>
              <a:t>Seem</a:t>
            </a:r>
            <a:r>
              <a:rPr lang="zh-CN" altLang="en-US" kern="0" dirty="0" smtClean="0"/>
              <a:t> </a:t>
            </a:r>
            <a:r>
              <a:rPr lang="en-US" altLang="zh-CN" kern="0" dirty="0" smtClean="0"/>
              <a:t>as</a:t>
            </a:r>
            <a:r>
              <a:rPr lang="zh-CN" altLang="en-US" kern="0" dirty="0" smtClean="0"/>
              <a:t> </a:t>
            </a:r>
            <a:r>
              <a:rPr lang="en-US" altLang="zh-CN" kern="0" dirty="0" smtClean="0"/>
              <a:t>a</a:t>
            </a:r>
            <a:r>
              <a:rPr lang="zh-CN" altLang="en-US" kern="0" dirty="0" smtClean="0"/>
              <a:t> </a:t>
            </a:r>
            <a:r>
              <a:rPr lang="en-US" altLang="zh-CN" kern="0" dirty="0" smtClean="0"/>
              <a:t>Matrix</a:t>
            </a:r>
            <a:endParaRPr lang="zh-CN" altLang="en-US" kern="0" dirty="0" smtClean="0"/>
          </a:p>
          <a:p>
            <a:pPr lvl="1"/>
            <a:r>
              <a:rPr lang="en-US" altLang="zh-CN" kern="0" dirty="0" smtClean="0"/>
              <a:t>Eigen</a:t>
            </a:r>
            <a:r>
              <a:rPr lang="en-US" altLang="zh-CN" kern="0" dirty="0" smtClean="0"/>
              <a:t>vectors</a:t>
            </a:r>
            <a:r>
              <a:rPr lang="zh-CN" altLang="en-US" kern="0" dirty="0" smtClean="0"/>
              <a:t> </a:t>
            </a:r>
            <a:r>
              <a:rPr lang="en-US" altLang="zh-CN" kern="0" dirty="0" smtClean="0"/>
              <a:t>&amp;</a:t>
            </a:r>
            <a:r>
              <a:rPr lang="zh-CN" altLang="en-US" kern="0" dirty="0" smtClean="0"/>
              <a:t> </a:t>
            </a:r>
            <a:r>
              <a:rPr lang="en-US" altLang="zh-CN" kern="0" dirty="0" smtClean="0"/>
              <a:t>Eigenvalues</a:t>
            </a:r>
            <a:endParaRPr lang="zh-CN" altLang="en-US" kern="0" dirty="0" smtClean="0"/>
          </a:p>
          <a:p>
            <a:r>
              <a:rPr lang="en-US" altLang="zh-CN" kern="0" dirty="0" smtClean="0"/>
              <a:t>Seem</a:t>
            </a:r>
            <a:r>
              <a:rPr lang="zh-CN" altLang="en-US" kern="0" dirty="0" smtClean="0"/>
              <a:t> </a:t>
            </a:r>
            <a:r>
              <a:rPr lang="en-US" altLang="zh-CN" kern="0" dirty="0" smtClean="0"/>
              <a:t>as</a:t>
            </a:r>
            <a:r>
              <a:rPr lang="zh-CN" altLang="en-US" kern="0" dirty="0" smtClean="0"/>
              <a:t> </a:t>
            </a:r>
            <a:r>
              <a:rPr lang="en-US" altLang="zh-CN" kern="0" dirty="0" smtClean="0"/>
              <a:t>a</a:t>
            </a:r>
            <a:r>
              <a:rPr lang="zh-CN" altLang="en-US" kern="0" dirty="0" smtClean="0"/>
              <a:t> </a:t>
            </a:r>
            <a:r>
              <a:rPr lang="en-US" altLang="zh-CN" kern="0" dirty="0" smtClean="0"/>
              <a:t>Figure</a:t>
            </a:r>
          </a:p>
          <a:p>
            <a:pPr lvl="1"/>
            <a:r>
              <a:rPr lang="en-US" altLang="zh-CN" kern="0" dirty="0" smtClean="0"/>
              <a:t>SIFT</a:t>
            </a:r>
            <a:r>
              <a:rPr lang="zh-CN" altLang="en-US" kern="0" dirty="0" smtClean="0"/>
              <a:t> </a:t>
            </a:r>
            <a:r>
              <a:rPr lang="en-US" altLang="zh-CN" kern="0" dirty="0" smtClean="0"/>
              <a:t>&amp;</a:t>
            </a:r>
            <a:r>
              <a:rPr lang="zh-CN" altLang="en-US" kern="0" dirty="0" smtClean="0"/>
              <a:t> </a:t>
            </a:r>
            <a:r>
              <a:rPr lang="en-US" altLang="zh-CN" kern="0" dirty="0" smtClean="0"/>
              <a:t>SURF</a:t>
            </a:r>
            <a:endParaRPr lang="zh-CN" altLang="en-US" kern="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382" y="1193412"/>
            <a:ext cx="3338408" cy="2703640"/>
          </a:xfrm>
          <a:prstGeom prst="rect">
            <a:avLst/>
          </a:prstGeom>
        </p:spPr>
      </p:pic>
      <p:sp>
        <p:nvSpPr>
          <p:cNvPr id="8" name="TextBox 7"/>
          <p:cNvSpPr txBox="1"/>
          <p:nvPr/>
        </p:nvSpPr>
        <p:spPr>
          <a:xfrm>
            <a:off x="1280844" y="4088810"/>
            <a:ext cx="2520280" cy="461665"/>
          </a:xfrm>
          <a:prstGeom prst="rect">
            <a:avLst/>
          </a:prstGeom>
          <a:noFill/>
        </p:spPr>
        <p:txBody>
          <a:bodyPr wrap="square" rtlCol="0">
            <a:spAutoFit/>
          </a:bodyPr>
          <a:lstStyle/>
          <a:p>
            <a:pPr algn="ctr">
              <a:spcBef>
                <a:spcPct val="20000"/>
              </a:spcBef>
            </a:pPr>
            <a:r>
              <a:rPr lang="en-US" altLang="zh-CN" sz="2400" kern="0" dirty="0">
                <a:latin typeface="+mn-lt"/>
              </a:rPr>
              <a:t>A</a:t>
            </a:r>
            <a:r>
              <a:rPr lang="zh-CN" altLang="en-US" sz="2400" kern="0" dirty="0">
                <a:latin typeface="+mn-lt"/>
              </a:rPr>
              <a:t> </a:t>
            </a:r>
            <a:r>
              <a:rPr lang="en-US" altLang="zh-CN" sz="2400" kern="0" dirty="0">
                <a:latin typeface="+mn-lt"/>
              </a:rPr>
              <a:t>Matrix?</a:t>
            </a:r>
            <a:endParaRPr lang="en-US" sz="2400" kern="0" dirty="0">
              <a:latin typeface="+mn-lt"/>
            </a:endParaRPr>
          </a:p>
        </p:txBody>
      </p:sp>
      <p:sp>
        <p:nvSpPr>
          <p:cNvPr id="11" name="TextBox 10"/>
          <p:cNvSpPr txBox="1"/>
          <p:nvPr/>
        </p:nvSpPr>
        <p:spPr>
          <a:xfrm>
            <a:off x="4978650" y="4088809"/>
            <a:ext cx="2520280" cy="461665"/>
          </a:xfrm>
          <a:prstGeom prst="rect">
            <a:avLst/>
          </a:prstGeom>
          <a:noFill/>
        </p:spPr>
        <p:txBody>
          <a:bodyPr wrap="square" rtlCol="0">
            <a:spAutoFit/>
          </a:bodyPr>
          <a:lstStyle/>
          <a:p>
            <a:pPr algn="ctr">
              <a:spcBef>
                <a:spcPct val="20000"/>
              </a:spcBef>
            </a:pPr>
            <a:r>
              <a:rPr lang="en-US" altLang="zh-CN" sz="2400" kern="0" dirty="0">
                <a:latin typeface="+mn-lt"/>
              </a:rPr>
              <a:t>A</a:t>
            </a:r>
            <a:r>
              <a:rPr lang="zh-CN" altLang="en-US" sz="2400" kern="0" dirty="0">
                <a:latin typeface="+mn-lt"/>
              </a:rPr>
              <a:t> </a:t>
            </a:r>
            <a:r>
              <a:rPr lang="en-US" altLang="zh-CN" sz="2400" kern="0" dirty="0" smtClean="0">
                <a:latin typeface="+mn-lt"/>
              </a:rPr>
              <a:t>Figure?</a:t>
            </a:r>
            <a:endParaRPr lang="en-US" sz="2400" kern="0" dirty="0">
              <a:latin typeface="+mn-lt"/>
            </a:endParaRPr>
          </a:p>
        </p:txBody>
      </p:sp>
    </p:spTree>
    <p:extLst>
      <p:ext uri="{BB962C8B-B14F-4D97-AF65-F5344CB8AC3E}">
        <p14:creationId xmlns:p14="http://schemas.microsoft.com/office/powerpoint/2010/main" val="237552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RSG</a:t>
            </a:r>
            <a:r>
              <a:rPr lang="zh-CN" altLang="en-US" dirty="0" smtClean="0"/>
              <a:t> </a:t>
            </a:r>
            <a:r>
              <a:rPr lang="en-US" altLang="zh-CN" dirty="0" smtClean="0"/>
              <a:t>Advantages</a:t>
            </a:r>
            <a:endParaRPr lang="zh-CN" altLang="en-US" dirty="0"/>
          </a:p>
        </p:txBody>
      </p:sp>
      <p:sp>
        <p:nvSpPr>
          <p:cNvPr id="3" name="内容占位符 2"/>
          <p:cNvSpPr>
            <a:spLocks noGrp="1"/>
          </p:cNvSpPr>
          <p:nvPr>
            <p:ph idx="1"/>
          </p:nvPr>
        </p:nvSpPr>
        <p:spPr>
          <a:xfrm>
            <a:off x="533400" y="1295400"/>
            <a:ext cx="8136904" cy="4565104"/>
          </a:xfrm>
        </p:spPr>
        <p:txBody>
          <a:bodyPr/>
          <a:lstStyle/>
          <a:p>
            <a:r>
              <a:rPr lang="en-US" altLang="zh-CN" dirty="0" smtClean="0"/>
              <a:t>Leverage</a:t>
            </a:r>
            <a:r>
              <a:rPr lang="zh-CN" altLang="en-US" dirty="0" smtClean="0"/>
              <a:t> </a:t>
            </a:r>
            <a:r>
              <a:rPr lang="en-US" altLang="zh-CN" dirty="0" smtClean="0">
                <a:solidFill>
                  <a:srgbClr val="FF0000"/>
                </a:solidFill>
              </a:rPr>
              <a:t>RSS</a:t>
            </a:r>
            <a:r>
              <a:rPr lang="zh-CN" altLang="en-US" dirty="0" smtClean="0">
                <a:solidFill>
                  <a:srgbClr val="FF0000"/>
                </a:solidFill>
              </a:rPr>
              <a:t> </a:t>
            </a:r>
            <a:r>
              <a:rPr lang="en-US" altLang="zh-CN" dirty="0" smtClean="0">
                <a:solidFill>
                  <a:srgbClr val="FF0000"/>
                </a:solidFill>
              </a:rPr>
              <a:t>Spatial</a:t>
            </a:r>
            <a:r>
              <a:rPr lang="zh-CN" altLang="en-US" dirty="0" smtClean="0">
                <a:solidFill>
                  <a:srgbClr val="FF0000"/>
                </a:solidFill>
              </a:rPr>
              <a:t> </a:t>
            </a:r>
            <a:r>
              <a:rPr lang="en-US" altLang="zh-CN" dirty="0" smtClean="0">
                <a:solidFill>
                  <a:srgbClr val="FF0000"/>
                </a:solidFill>
              </a:rPr>
              <a:t>Gradient</a:t>
            </a:r>
            <a:endParaRPr lang="zh-CN" altLang="en-US" dirty="0" smtClean="0">
              <a:solidFill>
                <a:srgbClr val="FF0000"/>
              </a:solidFill>
            </a:endParaRPr>
          </a:p>
          <a:p>
            <a:pPr lvl="1"/>
            <a:r>
              <a:rPr lang="en-US" altLang="zh-CN" dirty="0" smtClean="0"/>
              <a:t>Temporally</a:t>
            </a:r>
            <a:r>
              <a:rPr lang="zh-CN" altLang="en-US" dirty="0" smtClean="0"/>
              <a:t> </a:t>
            </a:r>
            <a:r>
              <a:rPr lang="en-US" altLang="zh-CN" dirty="0" smtClean="0"/>
              <a:t>stable</a:t>
            </a:r>
            <a:r>
              <a:rPr lang="zh-CN" altLang="en-US" dirty="0" smtClean="0"/>
              <a:t> </a:t>
            </a:r>
            <a:r>
              <a:rPr lang="en-US" altLang="zh-CN" dirty="0" smtClean="0"/>
              <a:t>&amp;</a:t>
            </a:r>
            <a:r>
              <a:rPr lang="zh-CN" altLang="en-US" dirty="0" smtClean="0"/>
              <a:t> </a:t>
            </a:r>
            <a:r>
              <a:rPr lang="en-US" altLang="zh-CN" dirty="0"/>
              <a:t>S</a:t>
            </a:r>
            <a:r>
              <a:rPr lang="en-US" altLang="zh-CN" dirty="0" smtClean="0"/>
              <a:t>patially</a:t>
            </a:r>
            <a:r>
              <a:rPr lang="zh-CN" altLang="en-US" dirty="0" smtClean="0"/>
              <a:t> </a:t>
            </a:r>
            <a:r>
              <a:rPr lang="en-US" altLang="zh-CN" dirty="0" smtClean="0"/>
              <a:t>distinctive</a:t>
            </a:r>
            <a:endParaRPr lang="zh-CN" altLang="en-US" dirty="0" smtClean="0"/>
          </a:p>
          <a:p>
            <a:pPr lvl="1"/>
            <a:r>
              <a:rPr lang="en-US" altLang="zh-CN" dirty="0" smtClean="0"/>
              <a:t>Certain</a:t>
            </a:r>
            <a:r>
              <a:rPr lang="zh-CN" altLang="en-US" dirty="0" smtClean="0"/>
              <a:t> </a:t>
            </a:r>
            <a:r>
              <a:rPr lang="en-US" altLang="zh-CN" dirty="0" smtClean="0">
                <a:solidFill>
                  <a:srgbClr val="EA4A54"/>
                </a:solidFill>
              </a:rPr>
              <a:t>spatial</a:t>
            </a:r>
            <a:r>
              <a:rPr lang="zh-CN" altLang="en-US" dirty="0" smtClean="0">
                <a:solidFill>
                  <a:srgbClr val="EA4A54"/>
                </a:solidFill>
              </a:rPr>
              <a:t> </a:t>
            </a:r>
            <a:r>
              <a:rPr lang="en-US" altLang="zh-CN" dirty="0" err="1" smtClean="0">
                <a:solidFill>
                  <a:srgbClr val="EA4A54"/>
                </a:solidFill>
              </a:rPr>
              <a:t>neighbouring</a:t>
            </a:r>
            <a:r>
              <a:rPr lang="zh-CN" altLang="en-US" dirty="0" smtClean="0">
                <a:solidFill>
                  <a:srgbClr val="EA4A54"/>
                </a:solidFill>
              </a:rPr>
              <a:t> </a:t>
            </a:r>
            <a:r>
              <a:rPr lang="en-US" altLang="zh-CN" dirty="0" smtClean="0">
                <a:solidFill>
                  <a:srgbClr val="EA4A54"/>
                </a:solidFill>
              </a:rPr>
              <a:t>relationships</a:t>
            </a:r>
            <a:r>
              <a:rPr lang="zh-CN" altLang="en-US" dirty="0" smtClean="0">
                <a:solidFill>
                  <a:srgbClr val="EA4A54"/>
                </a:solidFill>
              </a:rPr>
              <a:t> </a:t>
            </a:r>
            <a:r>
              <a:rPr lang="en-US" altLang="zh-CN" dirty="0" smtClean="0"/>
              <a:t>would</a:t>
            </a:r>
            <a:r>
              <a:rPr lang="zh-CN" altLang="en-US" dirty="0" smtClean="0"/>
              <a:t> </a:t>
            </a:r>
            <a:r>
              <a:rPr lang="en-US" altLang="zh-CN" dirty="0" smtClean="0"/>
              <a:t>be</a:t>
            </a:r>
            <a:r>
              <a:rPr lang="zh-CN" altLang="en-US" dirty="0" smtClean="0"/>
              <a:t> </a:t>
            </a:r>
            <a:r>
              <a:rPr lang="en-US" altLang="zh-CN" dirty="0" smtClean="0"/>
              <a:t>more</a:t>
            </a:r>
            <a:r>
              <a:rPr lang="zh-CN" altLang="en-US" dirty="0" smtClean="0"/>
              <a:t> </a:t>
            </a:r>
            <a:r>
              <a:rPr lang="en-US" altLang="zh-CN" dirty="0" smtClean="0"/>
              <a:t>stable</a:t>
            </a:r>
          </a:p>
          <a:p>
            <a:endParaRPr lang="en-US" altLang="zh-CN" dirty="0"/>
          </a:p>
          <a:p>
            <a:endParaRPr lang="en-US" altLang="zh-CN" dirty="0" smtClean="0"/>
          </a:p>
          <a:p>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16</a:t>
            </a:fld>
            <a:endParaRPr lang="en-US" altLang="zh-C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789253"/>
            <a:ext cx="4557154" cy="307125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0100" y="2847491"/>
            <a:ext cx="4298953" cy="3013013"/>
          </a:xfrm>
          <a:prstGeom prst="rect">
            <a:avLst/>
          </a:prstGeom>
        </p:spPr>
      </p:pic>
      <p:sp>
        <p:nvSpPr>
          <p:cNvPr id="8" name="TextBox 7"/>
          <p:cNvSpPr txBox="1"/>
          <p:nvPr/>
        </p:nvSpPr>
        <p:spPr>
          <a:xfrm>
            <a:off x="5023446" y="5843889"/>
            <a:ext cx="3219710" cy="400110"/>
          </a:xfrm>
          <a:prstGeom prst="rect">
            <a:avLst/>
          </a:prstGeom>
          <a:noFill/>
        </p:spPr>
        <p:txBody>
          <a:bodyPr wrap="square" rtlCol="0">
            <a:spAutoFit/>
          </a:bodyPr>
          <a:lstStyle/>
          <a:p>
            <a:pPr lvl="1" algn="ctr">
              <a:spcBef>
                <a:spcPct val="20000"/>
              </a:spcBef>
            </a:pPr>
            <a:r>
              <a:rPr lang="en-US" altLang="zh-CN" sz="2000" dirty="0">
                <a:solidFill>
                  <a:srgbClr val="53BBAB"/>
                </a:solidFill>
                <a:latin typeface="+mn-lt"/>
              </a:rPr>
              <a:t>Spatially</a:t>
            </a:r>
            <a:r>
              <a:rPr lang="zh-CN" altLang="en-US" sz="2000" dirty="0">
                <a:solidFill>
                  <a:srgbClr val="53BBAB"/>
                </a:solidFill>
                <a:latin typeface="+mn-lt"/>
              </a:rPr>
              <a:t> </a:t>
            </a:r>
            <a:r>
              <a:rPr lang="en-US" altLang="zh-CN" sz="2000" dirty="0" smtClean="0">
                <a:solidFill>
                  <a:srgbClr val="53BBAB"/>
                </a:solidFill>
                <a:latin typeface="+mn-lt"/>
              </a:rPr>
              <a:t>distinctive</a:t>
            </a:r>
            <a:endParaRPr lang="zh-CN" altLang="en-US" sz="2000" dirty="0">
              <a:solidFill>
                <a:srgbClr val="53BBAB"/>
              </a:solidFill>
              <a:latin typeface="+mn-lt"/>
            </a:endParaRPr>
          </a:p>
        </p:txBody>
      </p:sp>
      <p:sp>
        <p:nvSpPr>
          <p:cNvPr id="9" name="TextBox 8"/>
          <p:cNvSpPr txBox="1"/>
          <p:nvPr/>
        </p:nvSpPr>
        <p:spPr>
          <a:xfrm>
            <a:off x="562032" y="5843889"/>
            <a:ext cx="3219710" cy="400110"/>
          </a:xfrm>
          <a:prstGeom prst="rect">
            <a:avLst/>
          </a:prstGeom>
          <a:noFill/>
        </p:spPr>
        <p:txBody>
          <a:bodyPr wrap="square" rtlCol="0">
            <a:spAutoFit/>
          </a:bodyPr>
          <a:lstStyle/>
          <a:p>
            <a:pPr lvl="1" algn="ctr">
              <a:spcBef>
                <a:spcPct val="20000"/>
              </a:spcBef>
            </a:pPr>
            <a:r>
              <a:rPr lang="en-US" altLang="zh-CN" sz="2000" dirty="0">
                <a:solidFill>
                  <a:srgbClr val="EA4A54"/>
                </a:solidFill>
                <a:latin typeface="+mn-lt"/>
              </a:rPr>
              <a:t>Spatially</a:t>
            </a:r>
            <a:r>
              <a:rPr lang="zh-CN" altLang="en-US" sz="2000" dirty="0">
                <a:solidFill>
                  <a:srgbClr val="EA4A54"/>
                </a:solidFill>
                <a:latin typeface="+mn-lt"/>
              </a:rPr>
              <a:t> </a:t>
            </a:r>
            <a:r>
              <a:rPr lang="en-US" altLang="zh-CN" sz="2000" dirty="0" smtClean="0">
                <a:solidFill>
                  <a:srgbClr val="EA4A54"/>
                </a:solidFill>
                <a:latin typeface="+mn-lt"/>
              </a:rPr>
              <a:t>ambiguity</a:t>
            </a:r>
            <a:endParaRPr lang="zh-CN" altLang="en-US" sz="2000" dirty="0">
              <a:solidFill>
                <a:srgbClr val="EA4A54"/>
              </a:solidFill>
              <a:latin typeface="+mn-lt"/>
            </a:endParaRPr>
          </a:p>
        </p:txBody>
      </p:sp>
    </p:spTree>
    <p:extLst>
      <p:ext uri="{BB962C8B-B14F-4D97-AF65-F5344CB8AC3E}">
        <p14:creationId xmlns:p14="http://schemas.microsoft.com/office/powerpoint/2010/main" val="89315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RSG</a:t>
            </a:r>
            <a:r>
              <a:rPr lang="zh-CN" altLang="en-US" dirty="0" smtClean="0"/>
              <a:t> </a:t>
            </a:r>
            <a:r>
              <a:rPr lang="en-US" altLang="zh-CN" dirty="0" smtClean="0"/>
              <a:t>Advantages</a:t>
            </a:r>
            <a:endParaRPr lang="zh-CN" altLang="en-US" dirty="0"/>
          </a:p>
        </p:txBody>
      </p:sp>
      <p:sp>
        <p:nvSpPr>
          <p:cNvPr id="3" name="内容占位符 2"/>
          <p:cNvSpPr>
            <a:spLocks noGrp="1"/>
          </p:cNvSpPr>
          <p:nvPr>
            <p:ph idx="1"/>
          </p:nvPr>
        </p:nvSpPr>
        <p:spPr>
          <a:xfrm>
            <a:off x="533400" y="1295400"/>
            <a:ext cx="8136904" cy="4565104"/>
          </a:xfrm>
        </p:spPr>
        <p:txBody>
          <a:bodyPr/>
          <a:lstStyle/>
          <a:p>
            <a:r>
              <a:rPr lang="en-US" altLang="zh-CN" dirty="0" smtClean="0"/>
              <a:t>Leverage</a:t>
            </a:r>
            <a:r>
              <a:rPr lang="zh-CN" altLang="en-US" dirty="0" smtClean="0"/>
              <a:t> </a:t>
            </a:r>
            <a:r>
              <a:rPr lang="en-US" altLang="zh-CN" dirty="0" smtClean="0">
                <a:solidFill>
                  <a:srgbClr val="FF0000"/>
                </a:solidFill>
              </a:rPr>
              <a:t>RSS</a:t>
            </a:r>
            <a:r>
              <a:rPr lang="zh-CN" altLang="en-US" dirty="0" smtClean="0">
                <a:solidFill>
                  <a:srgbClr val="FF0000"/>
                </a:solidFill>
              </a:rPr>
              <a:t> </a:t>
            </a:r>
            <a:r>
              <a:rPr lang="en-US" altLang="zh-CN" dirty="0" smtClean="0">
                <a:solidFill>
                  <a:srgbClr val="FF0000"/>
                </a:solidFill>
              </a:rPr>
              <a:t>Spatial</a:t>
            </a:r>
            <a:r>
              <a:rPr lang="zh-CN" altLang="en-US" dirty="0" smtClean="0">
                <a:solidFill>
                  <a:srgbClr val="FF0000"/>
                </a:solidFill>
              </a:rPr>
              <a:t> </a:t>
            </a:r>
            <a:r>
              <a:rPr lang="en-US" altLang="zh-CN" dirty="0" smtClean="0">
                <a:solidFill>
                  <a:srgbClr val="FF0000"/>
                </a:solidFill>
              </a:rPr>
              <a:t>Gradient</a:t>
            </a:r>
            <a:endParaRPr lang="en-US" altLang="zh-CN" dirty="0"/>
          </a:p>
          <a:p>
            <a:endParaRPr lang="en-US" altLang="zh-CN" dirty="0" smtClean="0"/>
          </a:p>
          <a:p>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17</a:t>
            </a:fld>
            <a:endParaRPr lang="en-US" altLang="zh-C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903" y="4005064"/>
            <a:ext cx="2880320" cy="25243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2" y="4036757"/>
            <a:ext cx="2937535" cy="256059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517" y="1664215"/>
            <a:ext cx="2784379" cy="242143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9380" y="1653490"/>
            <a:ext cx="2810892" cy="2469614"/>
          </a:xfrm>
          <a:prstGeom prst="rect">
            <a:avLst/>
          </a:prstGeom>
        </p:spPr>
      </p:pic>
      <p:sp>
        <p:nvSpPr>
          <p:cNvPr id="13" name="TextBox 12"/>
          <p:cNvSpPr txBox="1"/>
          <p:nvPr/>
        </p:nvSpPr>
        <p:spPr>
          <a:xfrm>
            <a:off x="7092280" y="2459435"/>
            <a:ext cx="1578024" cy="830997"/>
          </a:xfrm>
          <a:prstGeom prst="rect">
            <a:avLst/>
          </a:prstGeom>
          <a:noFill/>
        </p:spPr>
        <p:txBody>
          <a:bodyPr wrap="square" rtlCol="0">
            <a:spAutoFit/>
          </a:bodyPr>
          <a:lstStyle/>
          <a:p>
            <a:pPr algn="ctr"/>
            <a:r>
              <a:rPr lang="en-US" altLang="zh-CN" sz="2400" dirty="0">
                <a:solidFill>
                  <a:srgbClr val="EA4A54"/>
                </a:solidFill>
                <a:latin typeface="+mn-lt"/>
              </a:rPr>
              <a:t>Temporal</a:t>
            </a:r>
            <a:r>
              <a:rPr lang="zh-CN" altLang="en-US" sz="2400" dirty="0">
                <a:solidFill>
                  <a:srgbClr val="EA4A54"/>
                </a:solidFill>
                <a:latin typeface="+mn-lt"/>
              </a:rPr>
              <a:t> </a:t>
            </a:r>
            <a:r>
              <a:rPr lang="en-US" altLang="zh-CN" sz="2400" dirty="0">
                <a:solidFill>
                  <a:srgbClr val="EA4A54"/>
                </a:solidFill>
                <a:latin typeface="+mn-lt"/>
              </a:rPr>
              <a:t>instability</a:t>
            </a:r>
            <a:r>
              <a:rPr lang="zh-CN" altLang="en-US" sz="2000" dirty="0" smtClean="0">
                <a:solidFill>
                  <a:srgbClr val="EA4A54"/>
                </a:solidFill>
              </a:rPr>
              <a:t> </a:t>
            </a:r>
            <a:endParaRPr lang="en-US" sz="2000" dirty="0">
              <a:solidFill>
                <a:srgbClr val="EA4A54"/>
              </a:solidFill>
            </a:endParaRPr>
          </a:p>
        </p:txBody>
      </p:sp>
      <p:sp>
        <p:nvSpPr>
          <p:cNvPr id="14" name="TextBox 13"/>
          <p:cNvSpPr txBox="1"/>
          <p:nvPr/>
        </p:nvSpPr>
        <p:spPr>
          <a:xfrm>
            <a:off x="7092280" y="4653136"/>
            <a:ext cx="1578024" cy="830997"/>
          </a:xfrm>
          <a:prstGeom prst="rect">
            <a:avLst/>
          </a:prstGeom>
          <a:noFill/>
        </p:spPr>
        <p:txBody>
          <a:bodyPr wrap="square" rtlCol="0">
            <a:spAutoFit/>
          </a:bodyPr>
          <a:lstStyle/>
          <a:p>
            <a:pPr algn="ctr"/>
            <a:r>
              <a:rPr lang="en-US" altLang="zh-CN" sz="2400" dirty="0">
                <a:solidFill>
                  <a:srgbClr val="53BBAB"/>
                </a:solidFill>
                <a:latin typeface="+mn-lt"/>
              </a:rPr>
              <a:t>Temporal</a:t>
            </a:r>
            <a:r>
              <a:rPr lang="zh-CN" altLang="en-US" sz="2400" dirty="0">
                <a:solidFill>
                  <a:srgbClr val="53BBAB"/>
                </a:solidFill>
                <a:latin typeface="+mn-lt"/>
              </a:rPr>
              <a:t> </a:t>
            </a:r>
            <a:r>
              <a:rPr lang="en-US" altLang="zh-CN" sz="2400" dirty="0" smtClean="0">
                <a:solidFill>
                  <a:srgbClr val="53BBAB"/>
                </a:solidFill>
                <a:latin typeface="+mn-lt"/>
              </a:rPr>
              <a:t>stable</a:t>
            </a:r>
            <a:r>
              <a:rPr lang="zh-CN" altLang="en-US" sz="2000" dirty="0" smtClean="0">
                <a:solidFill>
                  <a:srgbClr val="53BBAB"/>
                </a:solidFill>
              </a:rPr>
              <a:t> </a:t>
            </a:r>
            <a:endParaRPr lang="en-US" sz="2000" dirty="0">
              <a:solidFill>
                <a:srgbClr val="53BBAB"/>
              </a:solidFill>
            </a:endParaRPr>
          </a:p>
        </p:txBody>
      </p:sp>
      <p:cxnSp>
        <p:nvCxnSpPr>
          <p:cNvPr id="16" name="Straight Arrow Connector 15"/>
          <p:cNvCxnSpPr/>
          <p:nvPr/>
        </p:nvCxnSpPr>
        <p:spPr>
          <a:xfrm>
            <a:off x="3635896" y="4005064"/>
            <a:ext cx="72008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321584" y="3638179"/>
            <a:ext cx="1230817" cy="707886"/>
          </a:xfrm>
          <a:prstGeom prst="rect">
            <a:avLst/>
          </a:prstGeom>
          <a:noFill/>
        </p:spPr>
        <p:txBody>
          <a:bodyPr wrap="square" rtlCol="0">
            <a:spAutoFit/>
          </a:bodyPr>
          <a:lstStyle/>
          <a:p>
            <a:pPr algn="ctr"/>
            <a:r>
              <a:rPr lang="en-US" altLang="zh-CN" sz="2000" dirty="0" smtClean="0">
                <a:latin typeface="+mn-lt"/>
              </a:rPr>
              <a:t>One</a:t>
            </a:r>
            <a:endParaRPr lang="en-US" altLang="zh-CN" sz="2000" dirty="0">
              <a:latin typeface="+mn-lt"/>
            </a:endParaRPr>
          </a:p>
          <a:p>
            <a:pPr algn="ctr"/>
            <a:r>
              <a:rPr lang="en-US" altLang="zh-CN" sz="2000" dirty="0" smtClean="0">
                <a:latin typeface="+mn-lt"/>
              </a:rPr>
              <a:t>Week</a:t>
            </a:r>
            <a:endParaRPr lang="en-US" sz="2000" dirty="0">
              <a:latin typeface="+mn-lt"/>
            </a:endParaRPr>
          </a:p>
        </p:txBody>
      </p:sp>
    </p:spTree>
    <p:extLst>
      <p:ext uri="{BB962C8B-B14F-4D97-AF65-F5344CB8AC3E}">
        <p14:creationId xmlns:p14="http://schemas.microsoft.com/office/powerpoint/2010/main" val="207992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67" y="882281"/>
            <a:ext cx="7933713" cy="5375911"/>
          </a:xfrm>
          <a:prstGeom prst="rect">
            <a:avLst/>
          </a:prstGeom>
        </p:spPr>
      </p:pic>
      <p:sp>
        <p:nvSpPr>
          <p:cNvPr id="2" name="标题 1"/>
          <p:cNvSpPr>
            <a:spLocks noGrp="1"/>
          </p:cNvSpPr>
          <p:nvPr>
            <p:ph type="title"/>
          </p:nvPr>
        </p:nvSpPr>
        <p:spPr/>
        <p:txBody>
          <a:bodyPr/>
          <a:lstStyle/>
          <a:p>
            <a:r>
              <a:rPr lang="en-US" altLang="zh-CN" dirty="0" smtClean="0"/>
              <a:t>System</a:t>
            </a:r>
            <a:r>
              <a:rPr lang="zh-CN" altLang="en-US" dirty="0" smtClean="0"/>
              <a:t> </a:t>
            </a:r>
            <a:r>
              <a:rPr lang="en-US" altLang="zh-CN" dirty="0" smtClean="0"/>
              <a:t>Overview</a:t>
            </a:r>
            <a:endParaRPr lang="zh-CN" altLang="en-US" dirty="0"/>
          </a:p>
        </p:txBody>
      </p:sp>
      <p:sp>
        <p:nvSpPr>
          <p:cNvPr id="3" name="内容占位符 2"/>
          <p:cNvSpPr>
            <a:spLocks noGrp="1"/>
          </p:cNvSpPr>
          <p:nvPr>
            <p:ph idx="1"/>
          </p:nvPr>
        </p:nvSpPr>
        <p:spPr/>
        <p:txBody>
          <a:bodyPr/>
          <a:lstStyle/>
          <a:p>
            <a:endParaRPr lang="en-US" altLang="zh-CN" dirty="0"/>
          </a:p>
          <a:p>
            <a:endParaRPr lang="en-US" altLang="zh-CN" dirty="0" smtClean="0"/>
          </a:p>
          <a:p>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18</a:t>
            </a:fld>
            <a:endParaRPr lang="en-US" altLang="zh-CN"/>
          </a:p>
        </p:txBody>
      </p:sp>
      <p:sp>
        <p:nvSpPr>
          <p:cNvPr id="5" name="椭圆 4"/>
          <p:cNvSpPr/>
          <p:nvPr/>
        </p:nvSpPr>
        <p:spPr>
          <a:xfrm>
            <a:off x="2964249" y="2203840"/>
            <a:ext cx="1967791" cy="1115081"/>
          </a:xfrm>
          <a:prstGeom prst="ellipse">
            <a:avLst/>
          </a:prstGeom>
          <a:noFill/>
          <a:ln w="38100">
            <a:solidFill>
              <a:srgbClr val="EA4A5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4716016" y="2149000"/>
            <a:ext cx="2160240" cy="1224135"/>
          </a:xfrm>
          <a:prstGeom prst="ellipse">
            <a:avLst/>
          </a:prstGeom>
          <a:noFill/>
          <a:ln w="38100">
            <a:solidFill>
              <a:srgbClr val="EA4A5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763688" y="6165304"/>
            <a:ext cx="6484467" cy="461665"/>
          </a:xfrm>
          <a:prstGeom prst="rect">
            <a:avLst/>
          </a:prstGeom>
          <a:noFill/>
          <a:effectLst>
            <a:softEdge rad="12700"/>
          </a:effectLst>
        </p:spPr>
        <p:txBody>
          <a:bodyPr wrap="none" rtlCol="0">
            <a:spAutoFit/>
          </a:bodyPr>
          <a:lstStyle/>
          <a:p>
            <a:pPr algn="ctr"/>
            <a:r>
              <a:rPr lang="en-US" altLang="zh-CN" sz="2400" dirty="0" smtClean="0">
                <a:solidFill>
                  <a:srgbClr val="0CA1C9"/>
                </a:solidFill>
                <a:ea typeface="宋体" charset="-122"/>
              </a:rPr>
              <a:t>Inputs</a:t>
            </a:r>
            <a:r>
              <a:rPr lang="zh-CN" altLang="en-US" sz="2400" dirty="0" smtClean="0">
                <a:solidFill>
                  <a:srgbClr val="0CA1C9"/>
                </a:solidFill>
                <a:ea typeface="宋体" charset="-122"/>
              </a:rPr>
              <a:t> </a:t>
            </a:r>
            <a:r>
              <a:rPr lang="en-US" altLang="zh-CN" sz="2400" dirty="0" smtClean="0">
                <a:solidFill>
                  <a:srgbClr val="0CA1C9"/>
                </a:solidFill>
                <a:ea typeface="宋体" charset="-122"/>
              </a:rPr>
              <a:t>are</a:t>
            </a:r>
            <a:r>
              <a:rPr lang="zh-CN" altLang="en-US" sz="2400" dirty="0" smtClean="0">
                <a:solidFill>
                  <a:srgbClr val="0CA1C9"/>
                </a:solidFill>
                <a:ea typeface="宋体" charset="-122"/>
              </a:rPr>
              <a:t> </a:t>
            </a:r>
            <a:r>
              <a:rPr lang="en-US" altLang="zh-CN" sz="2400" dirty="0">
                <a:solidFill>
                  <a:srgbClr val="0CA1C9"/>
                </a:solidFill>
                <a:ea typeface="宋体" charset="-122"/>
              </a:rPr>
              <a:t>n</a:t>
            </a:r>
            <a:r>
              <a:rPr lang="en-US" altLang="zh-CN" sz="2400" dirty="0" smtClean="0">
                <a:solidFill>
                  <a:srgbClr val="0CA1C9"/>
                </a:solidFill>
                <a:ea typeface="宋体" charset="-122"/>
              </a:rPr>
              <a:t>o</a:t>
            </a:r>
            <a:r>
              <a:rPr lang="zh-CN" altLang="en-US" sz="2400" dirty="0" smtClean="0">
                <a:solidFill>
                  <a:srgbClr val="0CA1C9"/>
                </a:solidFill>
                <a:ea typeface="宋体" charset="-122"/>
              </a:rPr>
              <a:t> </a:t>
            </a:r>
            <a:r>
              <a:rPr lang="en-US" altLang="zh-CN" sz="2400" dirty="0" smtClean="0">
                <a:solidFill>
                  <a:srgbClr val="0CA1C9"/>
                </a:solidFill>
                <a:ea typeface="宋体" charset="-122"/>
              </a:rPr>
              <a:t>more</a:t>
            </a:r>
            <a:r>
              <a:rPr lang="zh-CN" altLang="en-US" sz="2400" dirty="0" smtClean="0">
                <a:solidFill>
                  <a:srgbClr val="0CA1C9"/>
                </a:solidFill>
                <a:ea typeface="宋体" charset="-122"/>
              </a:rPr>
              <a:t> </a:t>
            </a:r>
            <a:r>
              <a:rPr lang="en-US" altLang="zh-CN" sz="2400" dirty="0" smtClean="0">
                <a:solidFill>
                  <a:srgbClr val="0CA1C9"/>
                </a:solidFill>
                <a:ea typeface="宋体" charset="-122"/>
              </a:rPr>
              <a:t>than</a:t>
            </a:r>
            <a:r>
              <a:rPr lang="zh-CN" altLang="en-US" sz="2400" dirty="0" smtClean="0">
                <a:solidFill>
                  <a:srgbClr val="0CA1C9"/>
                </a:solidFill>
                <a:ea typeface="宋体" charset="-122"/>
              </a:rPr>
              <a:t> </a:t>
            </a:r>
            <a:r>
              <a:rPr lang="en-US" altLang="zh-CN" sz="2400" dirty="0" smtClean="0">
                <a:solidFill>
                  <a:srgbClr val="0CA1C9"/>
                </a:solidFill>
                <a:ea typeface="宋体" charset="-122"/>
              </a:rPr>
              <a:t>traditional</a:t>
            </a:r>
            <a:r>
              <a:rPr lang="zh-CN" altLang="en-US" sz="2400" dirty="0" smtClean="0">
                <a:solidFill>
                  <a:srgbClr val="0CA1C9"/>
                </a:solidFill>
                <a:ea typeface="宋体" charset="-122"/>
              </a:rPr>
              <a:t> </a:t>
            </a:r>
            <a:r>
              <a:rPr lang="en-US" altLang="zh-CN" sz="2400" dirty="0" smtClean="0">
                <a:solidFill>
                  <a:srgbClr val="0CA1C9"/>
                </a:solidFill>
                <a:ea typeface="宋体" charset="-122"/>
              </a:rPr>
              <a:t>fingerprints</a:t>
            </a:r>
            <a:endParaRPr lang="zh-CN" altLang="en-US" sz="2400" dirty="0">
              <a:latin typeface="+mj-lt"/>
              <a:ea typeface="+mj-ea"/>
            </a:endParaRPr>
          </a:p>
        </p:txBody>
      </p:sp>
      <p:sp>
        <p:nvSpPr>
          <p:cNvPr id="9" name="下箭头 8"/>
          <p:cNvSpPr/>
          <p:nvPr/>
        </p:nvSpPr>
        <p:spPr>
          <a:xfrm>
            <a:off x="4806768" y="5919032"/>
            <a:ext cx="269288" cy="341256"/>
          </a:xfrm>
          <a:prstGeom prst="downArrow">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278020" y="1930070"/>
            <a:ext cx="2565126" cy="830997"/>
          </a:xfrm>
          <a:prstGeom prst="rect">
            <a:avLst/>
          </a:prstGeom>
          <a:noFill/>
          <a:effectLst>
            <a:softEdge rad="12700"/>
          </a:effectLst>
        </p:spPr>
        <p:txBody>
          <a:bodyPr wrap="none" rtlCol="0">
            <a:spAutoFit/>
          </a:bodyPr>
          <a:lstStyle/>
          <a:p>
            <a:pPr algn="ctr"/>
            <a:r>
              <a:rPr lang="en-US" altLang="zh-CN" sz="2400" dirty="0" smtClean="0">
                <a:solidFill>
                  <a:srgbClr val="0CA1C9"/>
                </a:solidFill>
                <a:ea typeface="宋体" charset="-122"/>
              </a:rPr>
              <a:t>Computed</a:t>
            </a:r>
            <a:r>
              <a:rPr lang="zh-CN" altLang="en-US" sz="2400" dirty="0" smtClean="0">
                <a:solidFill>
                  <a:srgbClr val="0CA1C9"/>
                </a:solidFill>
                <a:ea typeface="宋体" charset="-122"/>
              </a:rPr>
              <a:t> </a:t>
            </a:r>
            <a:r>
              <a:rPr lang="en-US" altLang="zh-CN" sz="2400" dirty="0" smtClean="0">
                <a:solidFill>
                  <a:srgbClr val="0CA1C9"/>
                </a:solidFill>
                <a:ea typeface="宋体" charset="-122"/>
              </a:rPr>
              <a:t>within</a:t>
            </a:r>
            <a:r>
              <a:rPr lang="zh-CN" altLang="en-US" sz="2400" dirty="0" smtClean="0">
                <a:solidFill>
                  <a:srgbClr val="0CA1C9"/>
                </a:solidFill>
                <a:ea typeface="宋体" charset="-122"/>
              </a:rPr>
              <a:t> </a:t>
            </a:r>
            <a:endParaRPr lang="en-US" altLang="zh-CN" sz="2400" dirty="0" smtClean="0">
              <a:solidFill>
                <a:srgbClr val="0CA1C9"/>
              </a:solidFill>
              <a:ea typeface="宋体" charset="-122"/>
            </a:endParaRPr>
          </a:p>
          <a:p>
            <a:pPr algn="ctr"/>
            <a:r>
              <a:rPr lang="en-US" altLang="zh-CN" sz="2400" dirty="0" smtClean="0">
                <a:solidFill>
                  <a:srgbClr val="0CA1C9"/>
                </a:solidFill>
                <a:ea typeface="宋体" charset="-122"/>
              </a:rPr>
              <a:t>constant</a:t>
            </a:r>
            <a:r>
              <a:rPr lang="zh-CN" altLang="en-US" sz="2400" dirty="0" smtClean="0">
                <a:solidFill>
                  <a:srgbClr val="0CA1C9"/>
                </a:solidFill>
                <a:ea typeface="宋体" charset="-122"/>
              </a:rPr>
              <a:t> </a:t>
            </a:r>
            <a:r>
              <a:rPr lang="en-US" altLang="zh-CN" sz="2400" dirty="0" smtClean="0">
                <a:solidFill>
                  <a:srgbClr val="0CA1C9"/>
                </a:solidFill>
                <a:ea typeface="宋体" charset="-122"/>
              </a:rPr>
              <a:t>time</a:t>
            </a:r>
            <a:endParaRPr lang="zh-CN" altLang="en-US" sz="2400" dirty="0">
              <a:latin typeface="+mj-lt"/>
              <a:ea typeface="+mj-ea"/>
            </a:endParaRPr>
          </a:p>
        </p:txBody>
      </p:sp>
      <p:cxnSp>
        <p:nvCxnSpPr>
          <p:cNvPr id="12" name="直线箭头连接符 11"/>
          <p:cNvCxnSpPr>
            <a:stCxn id="5" idx="3"/>
            <a:endCxn id="10" idx="2"/>
          </p:cNvCxnSpPr>
          <p:nvPr/>
        </p:nvCxnSpPr>
        <p:spPr>
          <a:xfrm flipH="1" flipV="1">
            <a:off x="1560583" y="2761067"/>
            <a:ext cx="1691842" cy="394554"/>
          </a:xfrm>
          <a:prstGeom prst="straightConnector1">
            <a:avLst/>
          </a:prstGeom>
          <a:ln>
            <a:solidFill>
              <a:srgbClr val="0CA1C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a:stCxn id="7" idx="3"/>
            <a:endCxn id="10" idx="2"/>
          </p:cNvCxnSpPr>
          <p:nvPr/>
        </p:nvCxnSpPr>
        <p:spPr>
          <a:xfrm flipH="1" flipV="1">
            <a:off x="1560583" y="2761067"/>
            <a:ext cx="3471793" cy="432798"/>
          </a:xfrm>
          <a:prstGeom prst="straightConnector1">
            <a:avLst/>
          </a:prstGeom>
          <a:ln>
            <a:solidFill>
              <a:srgbClr val="0CA1C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heckerboard(across)">
                                      <p:cBhvr>
                                        <p:cTn id="18" dur="500"/>
                                        <p:tgtEl>
                                          <p:spTgt spid="7"/>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par>
                                <p:cTn id="22" presetID="5"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heckerboard(across)">
                                      <p:cBhvr>
                                        <p:cTn id="24" dur="500"/>
                                        <p:tgtEl>
                                          <p:spTgt spid="12"/>
                                        </p:tgtEl>
                                      </p:cBhvr>
                                    </p:animEffect>
                                  </p:childTnLst>
                                </p:cTn>
                              </p:par>
                              <p:par>
                                <p:cTn id="25" presetID="5"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7AB51E9-348C-4DC8-84CE-839F8B9DCC07}" type="slidenum">
              <a:rPr lang="en-US" altLang="zh-CN" smtClean="0"/>
              <a:pPr/>
              <a:t>19</a:t>
            </a:fld>
            <a:endParaRPr lang="en-US" altLang="zh-CN"/>
          </a:p>
        </p:txBody>
      </p:sp>
      <p:sp>
        <p:nvSpPr>
          <p:cNvPr id="5" name="标题 1"/>
          <p:cNvSpPr>
            <a:spLocks noGrp="1"/>
          </p:cNvSpPr>
          <p:nvPr>
            <p:ph type="title"/>
          </p:nvPr>
        </p:nvSpPr>
        <p:spPr>
          <a:xfrm>
            <a:off x="533400" y="2780928"/>
            <a:ext cx="8153400" cy="1020762"/>
          </a:xfrm>
        </p:spPr>
        <p:txBody>
          <a:bodyPr/>
          <a:lstStyle/>
          <a:p>
            <a:r>
              <a:rPr lang="en-US" altLang="zh-CN" sz="4400" dirty="0" smtClean="0"/>
              <a:t>Evaluations &amp; Results</a:t>
            </a:r>
            <a:r>
              <a:rPr lang="zh-CN" altLang="en-US" sz="4400" dirty="0" smtClean="0"/>
              <a:t/>
            </a:r>
            <a:br>
              <a:rPr lang="zh-CN" altLang="en-US" sz="4400" dirty="0" smtClean="0"/>
            </a:br>
            <a:r>
              <a:rPr lang="en-US" altLang="zh-CN" sz="2800" dirty="0" smtClean="0">
                <a:solidFill>
                  <a:srgbClr val="0CA1C9"/>
                </a:solidFill>
              </a:rPr>
              <a:t>How</a:t>
            </a:r>
            <a:r>
              <a:rPr lang="zh-CN" altLang="en-US" sz="2800" dirty="0" smtClean="0">
                <a:solidFill>
                  <a:srgbClr val="0CA1C9"/>
                </a:solidFill>
              </a:rPr>
              <a:t> </a:t>
            </a:r>
            <a:r>
              <a:rPr lang="en-US" altLang="zh-CN" sz="2800" dirty="0" smtClean="0">
                <a:solidFill>
                  <a:srgbClr val="0CA1C9"/>
                </a:solidFill>
              </a:rPr>
              <a:t>much</a:t>
            </a:r>
            <a:r>
              <a:rPr lang="zh-CN" altLang="en-US" sz="2800" dirty="0" smtClean="0">
                <a:solidFill>
                  <a:srgbClr val="0CA1C9"/>
                </a:solidFill>
              </a:rPr>
              <a:t> </a:t>
            </a:r>
            <a:r>
              <a:rPr lang="en-US" altLang="zh-CN" sz="2800" dirty="0" smtClean="0">
                <a:solidFill>
                  <a:srgbClr val="0CA1C9"/>
                </a:solidFill>
              </a:rPr>
              <a:t>gains</a:t>
            </a:r>
            <a:r>
              <a:rPr lang="zh-CN" altLang="en-US" sz="2800" dirty="0" smtClean="0">
                <a:solidFill>
                  <a:srgbClr val="0CA1C9"/>
                </a:solidFill>
              </a:rPr>
              <a:t> </a:t>
            </a:r>
            <a:r>
              <a:rPr lang="en-US" altLang="zh-CN" sz="2800" dirty="0" smtClean="0">
                <a:solidFill>
                  <a:srgbClr val="0CA1C9"/>
                </a:solidFill>
              </a:rPr>
              <a:t>we</a:t>
            </a:r>
            <a:r>
              <a:rPr lang="zh-CN" altLang="en-US" sz="2800" dirty="0" smtClean="0">
                <a:solidFill>
                  <a:srgbClr val="0CA1C9"/>
                </a:solidFill>
              </a:rPr>
              <a:t> </a:t>
            </a:r>
            <a:r>
              <a:rPr lang="en-US" altLang="zh-CN" sz="2800" dirty="0" smtClean="0">
                <a:solidFill>
                  <a:srgbClr val="0CA1C9"/>
                </a:solidFill>
              </a:rPr>
              <a:t>can</a:t>
            </a:r>
            <a:r>
              <a:rPr lang="zh-CN" altLang="en-US" sz="2800" dirty="0" smtClean="0">
                <a:solidFill>
                  <a:srgbClr val="0CA1C9"/>
                </a:solidFill>
              </a:rPr>
              <a:t> </a:t>
            </a:r>
            <a:r>
              <a:rPr lang="en-US" altLang="zh-CN" sz="2800" dirty="0" smtClean="0">
                <a:solidFill>
                  <a:srgbClr val="0CA1C9"/>
                </a:solidFill>
              </a:rPr>
              <a:t>get</a:t>
            </a:r>
            <a:r>
              <a:rPr lang="zh-CN" altLang="en-US" sz="2800" dirty="0" smtClean="0">
                <a:solidFill>
                  <a:srgbClr val="0CA1C9"/>
                </a:solidFill>
              </a:rPr>
              <a:t> </a:t>
            </a:r>
            <a:r>
              <a:rPr lang="en-US" altLang="zh-CN" sz="2800" dirty="0" smtClean="0">
                <a:solidFill>
                  <a:srgbClr val="0CA1C9"/>
                </a:solidFill>
              </a:rPr>
              <a:t>without</a:t>
            </a:r>
            <a:r>
              <a:rPr lang="zh-CN" altLang="en-US" sz="2800" dirty="0" smtClean="0">
                <a:solidFill>
                  <a:srgbClr val="0CA1C9"/>
                </a:solidFill>
              </a:rPr>
              <a:t> </a:t>
            </a:r>
            <a:r>
              <a:rPr lang="en-US" altLang="zh-CN" sz="2800" dirty="0" smtClean="0">
                <a:solidFill>
                  <a:srgbClr val="0CA1C9"/>
                </a:solidFill>
              </a:rPr>
              <a:t>pains?</a:t>
            </a:r>
            <a:endParaRPr lang="zh-CN" altLang="en-US" sz="2800" dirty="0">
              <a:solidFill>
                <a:srgbClr val="0CA1C9"/>
              </a:solidFill>
            </a:endParaRPr>
          </a:p>
        </p:txBody>
      </p:sp>
    </p:spTree>
    <p:extLst>
      <p:ext uri="{BB962C8B-B14F-4D97-AF65-F5344CB8AC3E}">
        <p14:creationId xmlns:p14="http://schemas.microsoft.com/office/powerpoint/2010/main" val="2265941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Motivation</a:t>
            </a:r>
            <a:endParaRPr lang="zh-CN" altLang="en-US" dirty="0"/>
          </a:p>
        </p:txBody>
      </p:sp>
      <p:sp>
        <p:nvSpPr>
          <p:cNvPr id="3" name="内容占位符 2"/>
          <p:cNvSpPr>
            <a:spLocks noGrp="1"/>
          </p:cNvSpPr>
          <p:nvPr>
            <p:ph idx="1"/>
          </p:nvPr>
        </p:nvSpPr>
        <p:spPr/>
        <p:txBody>
          <a:bodyPr/>
          <a:lstStyle/>
          <a:p>
            <a:r>
              <a:rPr lang="en-US" altLang="zh-CN" dirty="0" smtClean="0"/>
              <a:t>Various</a:t>
            </a:r>
            <a:r>
              <a:rPr lang="zh-CN" altLang="en-US" dirty="0" smtClean="0"/>
              <a:t> </a:t>
            </a:r>
            <a:r>
              <a:rPr lang="en-US" altLang="zh-CN" dirty="0" smtClean="0"/>
              <a:t>location-based</a:t>
            </a:r>
            <a:r>
              <a:rPr lang="zh-CN" altLang="en-US" dirty="0" smtClean="0"/>
              <a:t> </a:t>
            </a:r>
            <a:r>
              <a:rPr lang="en-US" altLang="zh-CN" dirty="0" smtClean="0"/>
              <a:t>ubiquitous</a:t>
            </a:r>
            <a:r>
              <a:rPr lang="zh-CN" altLang="en-US" dirty="0" smtClean="0"/>
              <a:t> </a:t>
            </a:r>
            <a:r>
              <a:rPr lang="en-US" altLang="zh-CN" dirty="0" smtClean="0"/>
              <a:t>applications.</a:t>
            </a:r>
          </a:p>
          <a:p>
            <a:endParaRPr lang="en-US" altLang="zh-CN" dirty="0"/>
          </a:p>
          <a:p>
            <a:endParaRPr lang="en-US" altLang="zh-CN" dirty="0" smtClean="0"/>
          </a:p>
          <a:p>
            <a:endParaRPr lang="en-US" altLang="zh-CN" dirty="0"/>
          </a:p>
          <a:p>
            <a:endParaRPr lang="en-US" altLang="zh-CN" dirty="0" smtClean="0"/>
          </a:p>
          <a:p>
            <a:endParaRPr lang="en-US" altLang="zh-CN" dirty="0"/>
          </a:p>
          <a:p>
            <a:pPr marL="0" indent="0">
              <a:buNone/>
            </a:pPr>
            <a:endParaRPr lang="en-US" altLang="zh-CN" dirty="0" smtClean="0"/>
          </a:p>
          <a:p>
            <a:r>
              <a:rPr lang="en-US" altLang="zh-CN" dirty="0" smtClean="0"/>
              <a:t>And locating with Wi-Fi is superior in </a:t>
            </a:r>
          </a:p>
          <a:p>
            <a:pPr lvl="1"/>
            <a:r>
              <a:rPr lang="en-US" altLang="zh-CN" dirty="0" smtClean="0"/>
              <a:t>Ubiquitous: Almost everywhere installed infrastructure.</a:t>
            </a:r>
            <a:endParaRPr lang="en-US" altLang="zh-CN" dirty="0"/>
          </a:p>
          <a:p>
            <a:pPr lvl="1"/>
            <a:r>
              <a:rPr lang="en-US" altLang="zh-CN" dirty="0" smtClean="0"/>
              <a:t>Low-cost: Off-the-shelf Wi-Fi devices.</a:t>
            </a:r>
          </a:p>
          <a:p>
            <a:pPr lvl="1"/>
            <a:r>
              <a:rPr lang="en-US" altLang="zh-CN" dirty="0" smtClean="0"/>
              <a:t>Non-invasive: not required to wear/carry any special</a:t>
            </a:r>
            <a:r>
              <a:rPr lang="zh-CN" altLang="en-US" dirty="0" smtClean="0"/>
              <a:t> </a:t>
            </a:r>
            <a:r>
              <a:rPr lang="en-US" altLang="zh-CN" dirty="0" smtClean="0"/>
              <a:t>devices.</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a:t>
            </a:fld>
            <a:endParaRPr lang="en-US" altLang="zh-CN"/>
          </a:p>
        </p:txBody>
      </p:sp>
      <p:sp>
        <p:nvSpPr>
          <p:cNvPr id="7" name="文本框 6"/>
          <p:cNvSpPr txBox="1"/>
          <p:nvPr/>
        </p:nvSpPr>
        <p:spPr>
          <a:xfrm>
            <a:off x="679134" y="4109010"/>
            <a:ext cx="2151551" cy="400110"/>
          </a:xfrm>
          <a:prstGeom prst="rect">
            <a:avLst/>
          </a:prstGeom>
          <a:noFill/>
        </p:spPr>
        <p:txBody>
          <a:bodyPr wrap="none" rtlCol="0">
            <a:spAutoFit/>
          </a:bodyPr>
          <a:lstStyle/>
          <a:p>
            <a:r>
              <a:rPr lang="en-US" altLang="zh-CN" sz="2000" dirty="0" smtClean="0">
                <a:latin typeface="+mj-lt"/>
                <a:ea typeface="+mj-ea"/>
              </a:rPr>
              <a:t>Indoor</a:t>
            </a:r>
            <a:r>
              <a:rPr lang="zh-CN" altLang="en-US" sz="2000" dirty="0" smtClean="0">
                <a:latin typeface="+mj-lt"/>
                <a:ea typeface="+mj-ea"/>
              </a:rPr>
              <a:t> </a:t>
            </a:r>
            <a:r>
              <a:rPr lang="en-US" altLang="zh-CN" sz="2000" dirty="0" smtClean="0">
                <a:latin typeface="+mj-lt"/>
                <a:ea typeface="+mj-ea"/>
              </a:rPr>
              <a:t>Location</a:t>
            </a:r>
            <a:endParaRPr lang="zh-CN" altLang="en-US" sz="2000" dirty="0">
              <a:latin typeface="+mj-lt"/>
              <a:ea typeface="+mj-ea"/>
            </a:endParaRPr>
          </a:p>
        </p:txBody>
      </p:sp>
      <p:sp>
        <p:nvSpPr>
          <p:cNvPr id="11" name="文本框 10"/>
          <p:cNvSpPr txBox="1"/>
          <p:nvPr/>
        </p:nvSpPr>
        <p:spPr>
          <a:xfrm>
            <a:off x="3766026" y="4116283"/>
            <a:ext cx="1553630" cy="400110"/>
          </a:xfrm>
          <a:prstGeom prst="rect">
            <a:avLst/>
          </a:prstGeom>
          <a:noFill/>
        </p:spPr>
        <p:txBody>
          <a:bodyPr wrap="none" rtlCol="0">
            <a:spAutoFit/>
          </a:bodyPr>
          <a:lstStyle/>
          <a:p>
            <a:r>
              <a:rPr lang="en-US" altLang="zh-CN" sz="2000" dirty="0" smtClean="0">
                <a:latin typeface="+mj-lt"/>
                <a:ea typeface="+mj-ea"/>
              </a:rPr>
              <a:t>Navigation</a:t>
            </a:r>
            <a:endParaRPr lang="zh-CN" altLang="en-US" sz="2000" dirty="0">
              <a:latin typeface="+mj-lt"/>
              <a:ea typeface="+mj-ea"/>
            </a:endParaRPr>
          </a:p>
        </p:txBody>
      </p:sp>
      <p:sp>
        <p:nvSpPr>
          <p:cNvPr id="12" name="文本框 11"/>
          <p:cNvSpPr txBox="1"/>
          <p:nvPr/>
        </p:nvSpPr>
        <p:spPr>
          <a:xfrm>
            <a:off x="6229604" y="4109010"/>
            <a:ext cx="2140330" cy="400110"/>
          </a:xfrm>
          <a:prstGeom prst="rect">
            <a:avLst/>
          </a:prstGeom>
          <a:noFill/>
        </p:spPr>
        <p:txBody>
          <a:bodyPr wrap="none" rtlCol="0">
            <a:spAutoFit/>
          </a:bodyPr>
          <a:lstStyle/>
          <a:p>
            <a:r>
              <a:rPr lang="en-US" altLang="zh-CN" sz="2000" dirty="0" smtClean="0">
                <a:latin typeface="+mj-lt"/>
                <a:ea typeface="+mj-ea"/>
              </a:rPr>
              <a:t>Mobile</a:t>
            </a:r>
            <a:r>
              <a:rPr lang="zh-CN" altLang="en-US" sz="2000" dirty="0" smtClean="0">
                <a:latin typeface="+mj-lt"/>
                <a:ea typeface="+mj-ea"/>
              </a:rPr>
              <a:t> </a:t>
            </a:r>
            <a:r>
              <a:rPr lang="en-US" altLang="zh-CN" sz="2000" dirty="0" smtClean="0">
                <a:latin typeface="+mj-lt"/>
                <a:ea typeface="+mj-ea"/>
              </a:rPr>
              <a:t>Tracking</a:t>
            </a:r>
            <a:endParaRPr lang="zh-CN" altLang="en-US" sz="2000" dirty="0">
              <a:latin typeface="+mj-lt"/>
              <a:ea typeface="+mj-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119" y="2291716"/>
            <a:ext cx="2525583" cy="1817294"/>
          </a:xfrm>
          <a:prstGeom prst="rect">
            <a:avLst/>
          </a:prstGeom>
          <a:ln>
            <a:solidFill>
              <a:schemeClr val="tx1"/>
            </a:solidFill>
          </a:ln>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7285" y="2291716"/>
            <a:ext cx="2771112" cy="1817294"/>
          </a:xfrm>
          <a:prstGeom prst="rect">
            <a:avLst/>
          </a:prstGeom>
          <a:ln>
            <a:solidFill>
              <a:schemeClr val="tx1"/>
            </a:solidFill>
          </a:ln>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7980" y="2291716"/>
            <a:ext cx="2475560" cy="1824567"/>
          </a:xfrm>
          <a:prstGeom prst="rect">
            <a:avLst/>
          </a:prstGeom>
          <a:ln>
            <a:solidFill>
              <a:schemeClr val="tx1"/>
            </a:solidFill>
          </a:ln>
        </p:spPr>
      </p:pic>
    </p:spTree>
    <p:extLst>
      <p:ext uri="{BB962C8B-B14F-4D97-AF65-F5344CB8AC3E}">
        <p14:creationId xmlns:p14="http://schemas.microsoft.com/office/powerpoint/2010/main" val="351258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a:t>
            </a:r>
            <a:endParaRPr lang="zh-CN" altLang="en-US" dirty="0"/>
          </a:p>
        </p:txBody>
      </p:sp>
      <p:sp>
        <p:nvSpPr>
          <p:cNvPr id="3" name="内容占位符 2"/>
          <p:cNvSpPr>
            <a:spLocks noGrp="1"/>
          </p:cNvSpPr>
          <p:nvPr>
            <p:ph idx="1"/>
          </p:nvPr>
        </p:nvSpPr>
        <p:spPr>
          <a:xfrm>
            <a:off x="541648" y="1291525"/>
            <a:ext cx="8136904" cy="4781128"/>
          </a:xfrm>
        </p:spPr>
        <p:txBody>
          <a:bodyPr/>
          <a:lstStyle/>
          <a:p>
            <a:r>
              <a:rPr lang="en-US" altLang="zh-CN" sz="2000" dirty="0"/>
              <a:t>5</a:t>
            </a:r>
            <a:r>
              <a:rPr lang="zh-CN" altLang="en-US" sz="2000" dirty="0" smtClean="0"/>
              <a:t> </a:t>
            </a:r>
            <a:r>
              <a:rPr lang="en-US" altLang="zh-CN" sz="2000" dirty="0" smtClean="0"/>
              <a:t>Devices</a:t>
            </a:r>
          </a:p>
          <a:p>
            <a:pPr lvl="1"/>
            <a:r>
              <a:rPr lang="en-US" altLang="zh-CN" sz="1800" dirty="0" smtClean="0"/>
              <a:t>Google</a:t>
            </a:r>
            <a:r>
              <a:rPr lang="zh-CN" altLang="en-US" sz="1800" dirty="0" smtClean="0"/>
              <a:t> </a:t>
            </a:r>
            <a:r>
              <a:rPr lang="en-US" altLang="zh-CN" sz="1800" dirty="0" smtClean="0"/>
              <a:t>Nexus</a:t>
            </a:r>
            <a:r>
              <a:rPr lang="zh-CN" altLang="en-US" sz="1800" dirty="0" smtClean="0"/>
              <a:t> </a:t>
            </a:r>
            <a:r>
              <a:rPr lang="en-US" altLang="zh-CN" sz="1800" dirty="0" smtClean="0"/>
              <a:t>5</a:t>
            </a:r>
          </a:p>
          <a:p>
            <a:pPr lvl="1"/>
            <a:r>
              <a:rPr lang="en-US" altLang="zh-CN" sz="1800" dirty="0" smtClean="0"/>
              <a:t>Google</a:t>
            </a:r>
            <a:r>
              <a:rPr lang="zh-CN" altLang="en-US" sz="1800" dirty="0" smtClean="0"/>
              <a:t> </a:t>
            </a:r>
            <a:r>
              <a:rPr lang="en-US" altLang="zh-CN" sz="1800" dirty="0" smtClean="0"/>
              <a:t>Nexus</a:t>
            </a:r>
            <a:r>
              <a:rPr lang="zh-CN" altLang="en-US" sz="1800" dirty="0" smtClean="0"/>
              <a:t> </a:t>
            </a:r>
            <a:r>
              <a:rPr lang="en-US" altLang="zh-CN" sz="1800" dirty="0" smtClean="0"/>
              <a:t>6p</a:t>
            </a:r>
            <a:r>
              <a:rPr lang="zh-CN" altLang="en-US" sz="1800" dirty="0" smtClean="0"/>
              <a:t>*</a:t>
            </a:r>
            <a:r>
              <a:rPr lang="en-US" altLang="zh-CN" sz="1800" dirty="0" smtClean="0"/>
              <a:t>2</a:t>
            </a:r>
          </a:p>
          <a:p>
            <a:pPr lvl="1"/>
            <a:r>
              <a:rPr lang="en-US" altLang="zh-CN" sz="1800" dirty="0" smtClean="0"/>
              <a:t>Google</a:t>
            </a:r>
            <a:r>
              <a:rPr lang="zh-CN" altLang="en-US" sz="1800" dirty="0" smtClean="0"/>
              <a:t> </a:t>
            </a:r>
            <a:r>
              <a:rPr lang="en-US" altLang="zh-CN" sz="1800" dirty="0" smtClean="0"/>
              <a:t>Nexus</a:t>
            </a:r>
            <a:r>
              <a:rPr lang="zh-CN" altLang="en-US" sz="1800" dirty="0" smtClean="0"/>
              <a:t> </a:t>
            </a:r>
            <a:r>
              <a:rPr lang="en-US" altLang="zh-CN" sz="1800" dirty="0" smtClean="0"/>
              <a:t>7</a:t>
            </a:r>
            <a:r>
              <a:rPr lang="zh-CN" altLang="en-US" sz="1800" dirty="0" smtClean="0"/>
              <a:t> </a:t>
            </a:r>
            <a:r>
              <a:rPr lang="en-US" altLang="zh-CN" sz="1800" dirty="0" smtClean="0"/>
              <a:t>pad</a:t>
            </a:r>
          </a:p>
          <a:p>
            <a:pPr lvl="1"/>
            <a:r>
              <a:rPr lang="en-US" altLang="zh-CN" sz="1800" dirty="0" smtClean="0"/>
              <a:t>HUAWEI</a:t>
            </a:r>
            <a:r>
              <a:rPr lang="zh-CN" altLang="en-US" sz="1800" dirty="0" smtClean="0"/>
              <a:t> </a:t>
            </a:r>
            <a:r>
              <a:rPr lang="en-US" altLang="zh-CN" sz="1800" dirty="0" smtClean="0"/>
              <a:t>Mate</a:t>
            </a:r>
            <a:r>
              <a:rPr lang="zh-CN" altLang="en-US" sz="1800" dirty="0" smtClean="0"/>
              <a:t> </a:t>
            </a:r>
            <a:r>
              <a:rPr lang="en-US" altLang="zh-CN" sz="1800" dirty="0" smtClean="0"/>
              <a:t>8</a:t>
            </a:r>
            <a:r>
              <a:rPr lang="zh-CN" altLang="en-US" sz="1800" dirty="0" smtClean="0"/>
              <a:t> </a:t>
            </a:r>
            <a:r>
              <a:rPr lang="en-US" altLang="zh-CN" sz="1800" dirty="0" smtClean="0"/>
              <a:t>&amp;</a:t>
            </a:r>
            <a:r>
              <a:rPr lang="zh-CN" altLang="en-US" sz="1800" dirty="0" smtClean="0"/>
              <a:t> </a:t>
            </a:r>
            <a:r>
              <a:rPr lang="en-US" altLang="zh-CN" sz="1800" dirty="0" smtClean="0"/>
              <a:t>P10</a:t>
            </a:r>
            <a:endParaRPr lang="en-US" altLang="zh-CN" sz="1800" dirty="0" smtClean="0"/>
          </a:p>
          <a:p>
            <a:r>
              <a:rPr lang="en-US" altLang="zh-CN" sz="2000" dirty="0"/>
              <a:t>4</a:t>
            </a:r>
            <a:r>
              <a:rPr lang="zh-CN" altLang="en-US" sz="2000" dirty="0" smtClean="0"/>
              <a:t> </a:t>
            </a:r>
            <a:r>
              <a:rPr lang="en-US" altLang="zh-CN" sz="2000" dirty="0" smtClean="0"/>
              <a:t>Experiment</a:t>
            </a:r>
            <a:r>
              <a:rPr lang="zh-CN" altLang="en-US" sz="2000" dirty="0" smtClean="0"/>
              <a:t> </a:t>
            </a:r>
            <a:r>
              <a:rPr lang="en-US" altLang="zh-CN" sz="2000" dirty="0" smtClean="0"/>
              <a:t>areas</a:t>
            </a:r>
          </a:p>
          <a:p>
            <a:pPr lvl="1"/>
            <a:r>
              <a:rPr lang="en-US" altLang="zh-CN" sz="1800" dirty="0" smtClean="0"/>
              <a:t>Academic:</a:t>
            </a:r>
            <a:r>
              <a:rPr lang="zh-CN" altLang="en-US" sz="1800" dirty="0" smtClean="0"/>
              <a:t> </a:t>
            </a:r>
            <a:r>
              <a:rPr lang="en-US" altLang="zh-CN" sz="1800" dirty="0" smtClean="0"/>
              <a:t>23.4k</a:t>
            </a:r>
            <a:r>
              <a:rPr lang="zh-CN" altLang="en-US" sz="1800" dirty="0" smtClean="0"/>
              <a:t> </a:t>
            </a:r>
            <a:r>
              <a:rPr lang="en-US" altLang="zh-CN" sz="1800" dirty="0" smtClean="0"/>
              <a:t>samples</a:t>
            </a:r>
          </a:p>
          <a:p>
            <a:pPr lvl="1"/>
            <a:r>
              <a:rPr lang="en-US" altLang="zh-CN" sz="1800" dirty="0" smtClean="0"/>
              <a:t>Office:</a:t>
            </a:r>
            <a:r>
              <a:rPr lang="zh-CN" altLang="en-US" sz="1800" dirty="0" smtClean="0"/>
              <a:t> </a:t>
            </a:r>
            <a:r>
              <a:rPr lang="en-US" altLang="zh-CN" sz="1800" dirty="0" smtClean="0"/>
              <a:t>27.2k</a:t>
            </a:r>
            <a:r>
              <a:rPr lang="zh-CN" altLang="en-US" sz="1800" dirty="0" smtClean="0"/>
              <a:t> </a:t>
            </a:r>
            <a:r>
              <a:rPr lang="en-US" altLang="zh-CN" sz="1800" dirty="0" smtClean="0"/>
              <a:t>samples</a:t>
            </a:r>
          </a:p>
          <a:p>
            <a:pPr lvl="1"/>
            <a:r>
              <a:rPr lang="en-US" altLang="zh-CN" sz="1800" dirty="0" smtClean="0"/>
              <a:t>Classroom:</a:t>
            </a:r>
            <a:r>
              <a:rPr lang="zh-CN" altLang="en-US" sz="1800" dirty="0" smtClean="0"/>
              <a:t> </a:t>
            </a:r>
            <a:r>
              <a:rPr lang="en-US" altLang="zh-CN" sz="1800" dirty="0" smtClean="0"/>
              <a:t>87.0k</a:t>
            </a:r>
            <a:r>
              <a:rPr lang="zh-CN" altLang="en-US" sz="1800" dirty="0" smtClean="0"/>
              <a:t> </a:t>
            </a:r>
            <a:r>
              <a:rPr lang="en-US" altLang="zh-CN" sz="1800" dirty="0" smtClean="0"/>
              <a:t>samples</a:t>
            </a:r>
          </a:p>
          <a:p>
            <a:pPr lvl="1"/>
            <a:r>
              <a:rPr lang="en-US" altLang="zh-CN" sz="1800" dirty="0" smtClean="0"/>
              <a:t>Company</a:t>
            </a:r>
            <a:r>
              <a:rPr lang="zh-CN" altLang="en-US" sz="1800" dirty="0" smtClean="0"/>
              <a:t> </a:t>
            </a:r>
            <a:r>
              <a:rPr lang="en-US" altLang="zh-CN" sz="1800" dirty="0" smtClean="0"/>
              <a:t>Office:</a:t>
            </a:r>
            <a:r>
              <a:rPr lang="zh-CN" altLang="en-US" sz="1800" dirty="0" smtClean="0"/>
              <a:t> </a:t>
            </a:r>
            <a:r>
              <a:rPr lang="en-US" altLang="zh-CN" sz="1800" dirty="0" smtClean="0"/>
              <a:t>65.0k</a:t>
            </a:r>
            <a:r>
              <a:rPr lang="zh-CN" altLang="en-US" sz="1800" dirty="0" smtClean="0"/>
              <a:t> </a:t>
            </a:r>
            <a:r>
              <a:rPr lang="en-US" altLang="zh-CN" sz="1800" dirty="0" smtClean="0"/>
              <a:t>samples</a:t>
            </a:r>
            <a:endParaRPr lang="en-US" altLang="zh-CN" sz="1800" dirty="0" smtClean="0"/>
          </a:p>
          <a:p>
            <a:r>
              <a:rPr lang="en-US" altLang="zh-CN" sz="2000" dirty="0" smtClean="0"/>
              <a:t>Experiment</a:t>
            </a:r>
            <a:r>
              <a:rPr lang="zh-CN" altLang="en-US" sz="2000" dirty="0" smtClean="0"/>
              <a:t> </a:t>
            </a:r>
            <a:r>
              <a:rPr lang="en-US" altLang="zh-CN" sz="2000" dirty="0" smtClean="0"/>
              <a:t>measurements</a:t>
            </a:r>
          </a:p>
          <a:p>
            <a:pPr lvl="1"/>
            <a:r>
              <a:rPr lang="en-US" altLang="zh-CN" sz="1800" dirty="0" smtClean="0"/>
              <a:t>Each</a:t>
            </a:r>
            <a:r>
              <a:rPr lang="zh-CN" altLang="en-US" sz="1800" dirty="0" smtClean="0"/>
              <a:t> </a:t>
            </a:r>
            <a:r>
              <a:rPr lang="en-US" altLang="zh-CN" sz="1800" dirty="0" smtClean="0"/>
              <a:t>location</a:t>
            </a:r>
            <a:r>
              <a:rPr lang="zh-CN" altLang="en-US" sz="1800" dirty="0" smtClean="0"/>
              <a:t> </a:t>
            </a:r>
            <a:r>
              <a:rPr lang="en-US" altLang="zh-CN" sz="1800" dirty="0" smtClean="0"/>
              <a:t>60</a:t>
            </a:r>
            <a:r>
              <a:rPr lang="zh-CN" altLang="en-US" sz="1800" dirty="0" smtClean="0"/>
              <a:t> </a:t>
            </a:r>
            <a:r>
              <a:rPr lang="en-US" altLang="zh-CN" sz="1800" dirty="0" smtClean="0"/>
              <a:t>measurements</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20</a:t>
            </a:fld>
            <a:endParaRPr lang="en-US" altLang="zh-CN"/>
          </a:p>
        </p:txBody>
      </p:sp>
      <p:sp>
        <p:nvSpPr>
          <p:cNvPr id="11" name="内容占位符 2"/>
          <p:cNvSpPr txBox="1">
            <a:spLocks/>
          </p:cNvSpPr>
          <p:nvPr/>
        </p:nvSpPr>
        <p:spPr bwMode="auto">
          <a:xfrm>
            <a:off x="4421716" y="1291525"/>
            <a:ext cx="4860540" cy="478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r>
              <a:rPr lang="en-US" altLang="zh-CN" sz="2000" kern="0" dirty="0"/>
              <a:t>5</a:t>
            </a:r>
            <a:r>
              <a:rPr lang="zh-CN" altLang="en-US" sz="2000" kern="0" dirty="0" smtClean="0"/>
              <a:t> </a:t>
            </a:r>
            <a:r>
              <a:rPr lang="en-US" altLang="zh-CN" sz="2000" kern="0" dirty="0" smtClean="0"/>
              <a:t>Baselines</a:t>
            </a:r>
          </a:p>
          <a:p>
            <a:pPr lvl="1"/>
            <a:r>
              <a:rPr lang="en-US" altLang="zh-CN" sz="1800" kern="0" dirty="0" smtClean="0"/>
              <a:t>Horus</a:t>
            </a:r>
            <a:r>
              <a:rPr lang="zh-CN" altLang="en-US" sz="1800" kern="0" dirty="0" smtClean="0"/>
              <a:t> </a:t>
            </a:r>
            <a:r>
              <a:rPr lang="en-US" altLang="zh-CN" sz="1800" kern="0" dirty="0" smtClean="0"/>
              <a:t>(Winet’08)</a:t>
            </a:r>
          </a:p>
          <a:p>
            <a:pPr lvl="1"/>
            <a:r>
              <a:rPr lang="en-US" altLang="zh-CN" sz="1800" kern="0" dirty="0" smtClean="0"/>
              <a:t>TW-KNN</a:t>
            </a:r>
            <a:r>
              <a:rPr lang="zh-CN" altLang="en-US" sz="1800" kern="0" dirty="0" smtClean="0"/>
              <a:t> </a:t>
            </a:r>
            <a:r>
              <a:rPr lang="en-US" altLang="zh-CN" sz="1800" kern="0" dirty="0"/>
              <a:t>(Pervasive </a:t>
            </a:r>
            <a:r>
              <a:rPr lang="en-US" altLang="zh-CN" sz="1800" kern="0" dirty="0" smtClean="0"/>
              <a:t>Computing’14)</a:t>
            </a:r>
          </a:p>
          <a:p>
            <a:pPr lvl="1"/>
            <a:r>
              <a:rPr lang="en-US" altLang="zh-CN" sz="1800" kern="0" dirty="0" smtClean="0"/>
              <a:t>KL-</a:t>
            </a:r>
            <a:r>
              <a:rPr lang="en-US" altLang="zh-CN" sz="1800" kern="0" dirty="0" err="1" smtClean="0"/>
              <a:t>Div</a:t>
            </a:r>
            <a:endParaRPr lang="en-US" altLang="zh-CN" sz="1800" kern="0" dirty="0" smtClean="0"/>
          </a:p>
          <a:p>
            <a:pPr lvl="1"/>
            <a:r>
              <a:rPr lang="en-US" altLang="zh-CN" sz="1800" kern="0" dirty="0" smtClean="0"/>
              <a:t>GIFT</a:t>
            </a:r>
            <a:r>
              <a:rPr lang="zh-CN" altLang="en-US" sz="1800" kern="0" dirty="0" smtClean="0"/>
              <a:t> </a:t>
            </a:r>
            <a:r>
              <a:rPr lang="en-US" altLang="zh-CN" sz="1800" kern="0" dirty="0" smtClean="0"/>
              <a:t>(TIE’16</a:t>
            </a:r>
            <a:r>
              <a:rPr lang="en-US" altLang="zh-CN" sz="1800" kern="0" dirty="0" smtClean="0"/>
              <a:t>)</a:t>
            </a:r>
          </a:p>
          <a:p>
            <a:pPr lvl="1"/>
            <a:r>
              <a:rPr lang="en-US" altLang="zh-CN" sz="1800" kern="0" dirty="0" err="1" smtClean="0"/>
              <a:t>ViVi</a:t>
            </a:r>
            <a:r>
              <a:rPr lang="zh-CN" altLang="en-US" sz="1800" kern="0" dirty="0" smtClean="0"/>
              <a:t> </a:t>
            </a:r>
            <a:r>
              <a:rPr lang="en-US" altLang="zh-CN" sz="1800" kern="0" dirty="0" smtClean="0"/>
              <a:t>(Ubicomp’17)</a:t>
            </a:r>
            <a:endParaRPr lang="en-US" altLang="zh-CN" sz="1800" kern="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 y="5344614"/>
            <a:ext cx="9055100" cy="1092200"/>
          </a:xfrm>
          <a:prstGeom prst="rect">
            <a:avLst/>
          </a:prstGeom>
        </p:spPr>
      </p:pic>
    </p:spTree>
    <p:extLst>
      <p:ext uri="{BB962C8B-B14F-4D97-AF65-F5344CB8AC3E}">
        <p14:creationId xmlns:p14="http://schemas.microsoft.com/office/powerpoint/2010/main" val="2375760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21</a:t>
            </a:fld>
            <a:endParaRPr lang="en-US" altLang="zh-CN"/>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01" y="1052736"/>
            <a:ext cx="8092899" cy="122413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01" y="2407949"/>
            <a:ext cx="4234136" cy="1808433"/>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922" y="4596592"/>
            <a:ext cx="4122115" cy="1439082"/>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2600" y="2276872"/>
            <a:ext cx="4199880" cy="4139012"/>
          </a:xfrm>
          <a:prstGeom prst="rect">
            <a:avLst/>
          </a:prstGeom>
        </p:spPr>
      </p:pic>
      <p:sp>
        <p:nvSpPr>
          <p:cNvPr id="10" name="文本框 9"/>
          <p:cNvSpPr txBox="1"/>
          <p:nvPr/>
        </p:nvSpPr>
        <p:spPr>
          <a:xfrm>
            <a:off x="2309797" y="4031716"/>
            <a:ext cx="2279781" cy="369332"/>
          </a:xfrm>
          <a:prstGeom prst="rect">
            <a:avLst/>
          </a:prstGeom>
          <a:noFill/>
        </p:spPr>
        <p:txBody>
          <a:bodyPr wrap="square" rtlCol="0">
            <a:spAutoFit/>
          </a:bodyPr>
          <a:lstStyle/>
          <a:p>
            <a:r>
              <a:rPr kumimoji="1" lang="en-US" altLang="zh-CN" smtClean="0">
                <a:latin typeface="+mn-lt"/>
              </a:rPr>
              <a:t>Office</a:t>
            </a:r>
            <a:endParaRPr kumimoji="1" lang="zh-CN" altLang="en-US" dirty="0">
              <a:latin typeface="+mn-lt"/>
            </a:endParaRPr>
          </a:p>
        </p:txBody>
      </p:sp>
      <p:sp>
        <p:nvSpPr>
          <p:cNvPr id="11" name="文本框 10"/>
          <p:cNvSpPr txBox="1"/>
          <p:nvPr/>
        </p:nvSpPr>
        <p:spPr>
          <a:xfrm>
            <a:off x="2051720" y="6046552"/>
            <a:ext cx="2279781" cy="369332"/>
          </a:xfrm>
          <a:prstGeom prst="rect">
            <a:avLst/>
          </a:prstGeom>
          <a:noFill/>
        </p:spPr>
        <p:txBody>
          <a:bodyPr wrap="square" rtlCol="0">
            <a:spAutoFit/>
          </a:bodyPr>
          <a:lstStyle/>
          <a:p>
            <a:r>
              <a:rPr kumimoji="1" lang="en-US" altLang="zh-CN" smtClean="0">
                <a:latin typeface="+mn-lt"/>
              </a:rPr>
              <a:t>Academic</a:t>
            </a:r>
            <a:endParaRPr kumimoji="1" lang="zh-CN" altLang="en-US" dirty="0">
              <a:latin typeface="+mn-lt"/>
            </a:endParaRPr>
          </a:p>
        </p:txBody>
      </p:sp>
      <p:sp>
        <p:nvSpPr>
          <p:cNvPr id="12" name="文本框 11"/>
          <p:cNvSpPr txBox="1"/>
          <p:nvPr/>
        </p:nvSpPr>
        <p:spPr>
          <a:xfrm>
            <a:off x="6303373" y="6266519"/>
            <a:ext cx="2279781" cy="369332"/>
          </a:xfrm>
          <a:prstGeom prst="rect">
            <a:avLst/>
          </a:prstGeom>
          <a:noFill/>
        </p:spPr>
        <p:txBody>
          <a:bodyPr wrap="square" rtlCol="0">
            <a:spAutoFit/>
          </a:bodyPr>
          <a:lstStyle/>
          <a:p>
            <a:r>
              <a:rPr kumimoji="1" lang="en-US" altLang="zh-CN" dirty="0" smtClean="0">
                <a:latin typeface="+mn-lt"/>
              </a:rPr>
              <a:t>Classroom</a:t>
            </a:r>
            <a:endParaRPr kumimoji="1" lang="zh-CN" altLang="en-US" dirty="0">
              <a:latin typeface="+mn-lt"/>
            </a:endParaRPr>
          </a:p>
        </p:txBody>
      </p:sp>
    </p:spTree>
    <p:extLst>
      <p:ext uri="{BB962C8B-B14F-4D97-AF65-F5344CB8AC3E}">
        <p14:creationId xmlns:p14="http://schemas.microsoft.com/office/powerpoint/2010/main" val="1175203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954" y="1587495"/>
            <a:ext cx="4713829" cy="2946143"/>
          </a:xfrm>
          <a:prstGeom prst="rect">
            <a:avLst/>
          </a:prstGeom>
        </p:spPr>
      </p:pic>
      <p:sp>
        <p:nvSpPr>
          <p:cNvPr id="2" name="标题 1"/>
          <p:cNvSpPr>
            <a:spLocks noGrp="1"/>
          </p:cNvSpPr>
          <p:nvPr>
            <p:ph type="title"/>
          </p:nvPr>
        </p:nvSpPr>
        <p:spPr/>
        <p:txBody>
          <a:bodyPr/>
          <a:lstStyle/>
          <a:p>
            <a:r>
              <a:rPr lang="en-US" altLang="zh-CN" dirty="0" smtClean="0"/>
              <a:t>Performance</a:t>
            </a:r>
            <a:r>
              <a:rPr lang="zh-CN" altLang="en-US" dirty="0" smtClean="0"/>
              <a:t> </a:t>
            </a:r>
            <a:r>
              <a:rPr lang="en-US" altLang="zh-CN" dirty="0" smtClean="0"/>
              <a:t>in</a:t>
            </a:r>
            <a:r>
              <a:rPr lang="zh-CN" altLang="en-US" dirty="0" smtClean="0"/>
              <a:t> </a:t>
            </a:r>
            <a:r>
              <a:rPr lang="en-US" altLang="zh-CN" dirty="0" smtClean="0"/>
              <a:t>different</a:t>
            </a:r>
            <a:r>
              <a:rPr lang="zh-CN" altLang="en-US" dirty="0" smtClean="0"/>
              <a:t> </a:t>
            </a:r>
            <a:r>
              <a:rPr lang="en-US" altLang="zh-CN" dirty="0" smtClean="0"/>
              <a:t>areas</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22</a:t>
            </a:fld>
            <a:endParaRPr lang="en-US" altLang="zh-CN" dirty="0"/>
          </a:p>
        </p:txBody>
      </p:sp>
      <p:sp>
        <p:nvSpPr>
          <p:cNvPr id="12" name="内容占位符 11"/>
          <p:cNvSpPr>
            <a:spLocks noGrp="1"/>
          </p:cNvSpPr>
          <p:nvPr>
            <p:ph idx="1"/>
          </p:nvPr>
        </p:nvSpPr>
        <p:spPr>
          <a:xfrm>
            <a:off x="517180" y="1587496"/>
            <a:ext cx="4182616" cy="4361784"/>
          </a:xfrm>
        </p:spPr>
        <p:txBody>
          <a:bodyPr/>
          <a:lstStyle/>
          <a:p>
            <a:r>
              <a:rPr lang="en-US" altLang="zh-CN" dirty="0" smtClean="0"/>
              <a:t>Average</a:t>
            </a:r>
            <a:r>
              <a:rPr lang="zh-CN" altLang="en-US" dirty="0" smtClean="0"/>
              <a:t> </a:t>
            </a:r>
            <a:r>
              <a:rPr lang="en-US" altLang="zh-CN" dirty="0" smtClean="0"/>
              <a:t>accuracy</a:t>
            </a:r>
            <a:r>
              <a:rPr lang="zh-CN" altLang="en-US" dirty="0"/>
              <a:t> </a:t>
            </a:r>
            <a:r>
              <a:rPr lang="en-US" altLang="zh-CN" dirty="0" smtClean="0"/>
              <a:t>in</a:t>
            </a:r>
            <a:r>
              <a:rPr lang="zh-CN" altLang="en-US" dirty="0" smtClean="0"/>
              <a:t> </a:t>
            </a:r>
            <a:r>
              <a:rPr lang="en-US" altLang="zh-CN" dirty="0" smtClean="0"/>
              <a:t>three</a:t>
            </a:r>
            <a:r>
              <a:rPr lang="zh-CN" altLang="en-US" dirty="0" smtClean="0"/>
              <a:t> </a:t>
            </a:r>
            <a:r>
              <a:rPr lang="en-US" altLang="zh-CN" dirty="0" smtClean="0"/>
              <a:t>areas:</a:t>
            </a:r>
            <a:r>
              <a:rPr lang="zh-CN" altLang="en-US" dirty="0" smtClean="0"/>
              <a:t> </a:t>
            </a:r>
            <a:r>
              <a:rPr lang="en-US" altLang="zh-CN" dirty="0" smtClean="0"/>
              <a:t>3.3m,4.3m,3.8m</a:t>
            </a:r>
            <a:endParaRPr lang="zh-CN" altLang="en-US" dirty="0" smtClean="0"/>
          </a:p>
          <a:p>
            <a:r>
              <a:rPr lang="en-US" altLang="zh-CN" dirty="0" smtClean="0"/>
              <a:t>Smaller</a:t>
            </a:r>
            <a:r>
              <a:rPr lang="zh-CN" altLang="en-US" dirty="0" smtClean="0"/>
              <a:t> </a:t>
            </a:r>
            <a:r>
              <a:rPr lang="en-US" altLang="zh-CN" dirty="0" smtClean="0"/>
              <a:t>areas</a:t>
            </a:r>
            <a:r>
              <a:rPr lang="zh-CN" altLang="en-US" dirty="0" smtClean="0"/>
              <a:t> </a:t>
            </a:r>
            <a:r>
              <a:rPr lang="en-US" altLang="zh-CN" dirty="0" smtClean="0"/>
              <a:t>yields</a:t>
            </a:r>
            <a:r>
              <a:rPr lang="zh-CN" altLang="en-US" dirty="0" smtClean="0"/>
              <a:t> </a:t>
            </a:r>
            <a:r>
              <a:rPr lang="en-US" altLang="zh-CN" dirty="0" smtClean="0"/>
              <a:t>better</a:t>
            </a:r>
            <a:r>
              <a:rPr lang="zh-CN" altLang="en-US" dirty="0" smtClean="0"/>
              <a:t> </a:t>
            </a:r>
            <a:r>
              <a:rPr lang="en-US" altLang="zh-CN" dirty="0" smtClean="0"/>
              <a:t>accuracy</a:t>
            </a:r>
          </a:p>
        </p:txBody>
      </p:sp>
      <p:sp>
        <p:nvSpPr>
          <p:cNvPr id="6" name="文本框 5"/>
          <p:cNvSpPr txBox="1"/>
          <p:nvPr/>
        </p:nvSpPr>
        <p:spPr>
          <a:xfrm>
            <a:off x="6011700" y="4428916"/>
            <a:ext cx="2880320" cy="369332"/>
          </a:xfrm>
          <a:prstGeom prst="rect">
            <a:avLst/>
          </a:prstGeom>
          <a:noFill/>
        </p:spPr>
        <p:txBody>
          <a:bodyPr wrap="square" rtlCol="0">
            <a:spAutoFit/>
          </a:bodyPr>
          <a:lstStyle/>
          <a:p>
            <a:r>
              <a:rPr kumimoji="1" lang="en-US" altLang="zh-CN" dirty="0" smtClean="0">
                <a:latin typeface="+mn-lt"/>
              </a:rPr>
              <a:t>Different</a:t>
            </a:r>
            <a:r>
              <a:rPr kumimoji="1" lang="zh-CN" altLang="en-US" dirty="0" smtClean="0">
                <a:latin typeface="+mn-lt"/>
              </a:rPr>
              <a:t> </a:t>
            </a:r>
            <a:r>
              <a:rPr kumimoji="1" lang="en-US" altLang="zh-CN" dirty="0" smtClean="0">
                <a:latin typeface="+mn-lt"/>
              </a:rPr>
              <a:t>areas</a:t>
            </a:r>
            <a:endParaRPr kumimoji="1" lang="zh-CN" altLang="en-US" dirty="0">
              <a:latin typeface="+mn-lt"/>
            </a:endParaRPr>
          </a:p>
        </p:txBody>
      </p:sp>
    </p:spTree>
    <p:extLst>
      <p:ext uri="{BB962C8B-B14F-4D97-AF65-F5344CB8AC3E}">
        <p14:creationId xmlns:p14="http://schemas.microsoft.com/office/powerpoint/2010/main" val="16392034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400" y="1295400"/>
            <a:ext cx="5184080" cy="3305949"/>
          </a:xfrm>
          <a:prstGeom prst="rect">
            <a:avLst/>
          </a:prstGeom>
        </p:spPr>
      </p:pic>
      <p:sp>
        <p:nvSpPr>
          <p:cNvPr id="2" name="标题 1"/>
          <p:cNvSpPr>
            <a:spLocks noGrp="1"/>
          </p:cNvSpPr>
          <p:nvPr>
            <p:ph type="title"/>
          </p:nvPr>
        </p:nvSpPr>
        <p:spPr/>
        <p:txBody>
          <a:bodyPr/>
          <a:lstStyle/>
          <a:p>
            <a:r>
              <a:rPr lang="en-US" altLang="zh-CN" dirty="0" smtClean="0"/>
              <a:t>Performance</a:t>
            </a:r>
            <a:r>
              <a:rPr lang="zh-CN" altLang="en-US" dirty="0" smtClean="0"/>
              <a:t> </a:t>
            </a:r>
            <a:r>
              <a:rPr lang="en-US" altLang="zh-CN" dirty="0" smtClean="0"/>
              <a:t>comparison</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23</a:t>
            </a:fld>
            <a:endParaRPr lang="en-US" altLang="zh-CN" dirty="0"/>
          </a:p>
        </p:txBody>
      </p:sp>
      <p:sp>
        <p:nvSpPr>
          <p:cNvPr id="12" name="内容占位符 11"/>
          <p:cNvSpPr>
            <a:spLocks noGrp="1"/>
          </p:cNvSpPr>
          <p:nvPr>
            <p:ph idx="1"/>
          </p:nvPr>
        </p:nvSpPr>
        <p:spPr>
          <a:xfrm>
            <a:off x="436285" y="1327863"/>
            <a:ext cx="4182616" cy="4361784"/>
          </a:xfrm>
        </p:spPr>
        <p:txBody>
          <a:bodyPr/>
          <a:lstStyle/>
          <a:p>
            <a:r>
              <a:rPr lang="en-US" altLang="zh-CN" dirty="0" smtClean="0"/>
              <a:t>Average</a:t>
            </a:r>
            <a:r>
              <a:rPr lang="zh-CN" altLang="en-US" dirty="0" smtClean="0"/>
              <a:t> </a:t>
            </a:r>
            <a:r>
              <a:rPr lang="en-US" altLang="zh-CN" dirty="0" smtClean="0"/>
              <a:t>accuracy</a:t>
            </a:r>
            <a:r>
              <a:rPr lang="zh-CN" altLang="en-US" dirty="0"/>
              <a:t> </a:t>
            </a:r>
            <a:r>
              <a:rPr lang="en-US" altLang="zh-CN" dirty="0" smtClean="0"/>
              <a:t>outperforms</a:t>
            </a:r>
            <a:r>
              <a:rPr lang="zh-CN" altLang="en-US" dirty="0" smtClean="0"/>
              <a:t> ：</a:t>
            </a:r>
          </a:p>
          <a:p>
            <a:pPr lvl="1"/>
            <a:r>
              <a:rPr lang="en-US" altLang="zh-CN" dirty="0" smtClean="0"/>
              <a:t>Horus</a:t>
            </a:r>
            <a:r>
              <a:rPr lang="zh-CN" altLang="en-US" dirty="0" smtClean="0"/>
              <a:t> </a:t>
            </a:r>
            <a:r>
              <a:rPr lang="en-US" altLang="zh-CN" dirty="0" smtClean="0"/>
              <a:t>by</a:t>
            </a:r>
            <a:r>
              <a:rPr lang="zh-CN" altLang="en-US" dirty="0" smtClean="0"/>
              <a:t> </a:t>
            </a:r>
            <a:r>
              <a:rPr lang="en-US" altLang="zh-CN" dirty="0" smtClean="0"/>
              <a:t>48.3</a:t>
            </a:r>
            <a:r>
              <a:rPr lang="en-US" altLang="zh-CN" dirty="0" smtClean="0"/>
              <a:t>%</a:t>
            </a:r>
            <a:endParaRPr lang="zh-CN" altLang="en-US" dirty="0" smtClean="0"/>
          </a:p>
          <a:p>
            <a:pPr lvl="1"/>
            <a:r>
              <a:rPr lang="en-US" altLang="zh-CN" dirty="0" smtClean="0"/>
              <a:t>GIFT</a:t>
            </a:r>
            <a:r>
              <a:rPr lang="zh-CN" altLang="en-US" dirty="0" smtClean="0"/>
              <a:t> </a:t>
            </a:r>
            <a:r>
              <a:rPr lang="en-US" altLang="zh-CN" dirty="0" smtClean="0"/>
              <a:t>by</a:t>
            </a:r>
            <a:r>
              <a:rPr lang="zh-CN" altLang="en-US" dirty="0" smtClean="0"/>
              <a:t> </a:t>
            </a:r>
            <a:r>
              <a:rPr lang="en-US" altLang="zh-CN" dirty="0" smtClean="0"/>
              <a:t>36.9</a:t>
            </a:r>
            <a:r>
              <a:rPr lang="en-US" altLang="zh-CN" dirty="0" smtClean="0"/>
              <a:t>%</a:t>
            </a:r>
            <a:endParaRPr lang="zh-CN" altLang="en-US" dirty="0" smtClean="0"/>
          </a:p>
          <a:p>
            <a:pPr lvl="1"/>
            <a:r>
              <a:rPr lang="en-US" altLang="zh-CN" dirty="0" smtClean="0"/>
              <a:t>TW-KNN</a:t>
            </a:r>
            <a:r>
              <a:rPr lang="zh-CN" altLang="en-US" dirty="0" smtClean="0"/>
              <a:t> </a:t>
            </a:r>
            <a:r>
              <a:rPr lang="en-US" altLang="zh-CN" dirty="0" smtClean="0"/>
              <a:t>by</a:t>
            </a:r>
            <a:r>
              <a:rPr lang="zh-CN" altLang="en-US" dirty="0" smtClean="0"/>
              <a:t> </a:t>
            </a:r>
            <a:r>
              <a:rPr lang="en-US" altLang="zh-CN" dirty="0" smtClean="0"/>
              <a:t>35.2</a:t>
            </a:r>
            <a:r>
              <a:rPr lang="en-US" altLang="zh-CN" dirty="0" smtClean="0"/>
              <a:t>%</a:t>
            </a:r>
            <a:r>
              <a:rPr lang="zh-CN" altLang="en-US" dirty="0" smtClean="0"/>
              <a:t> </a:t>
            </a:r>
            <a:endParaRPr lang="zh-CN" altLang="en-US" dirty="0" smtClean="0"/>
          </a:p>
          <a:p>
            <a:pPr lvl="1"/>
            <a:r>
              <a:rPr lang="en-US" altLang="zh-CN" dirty="0" err="1" smtClean="0"/>
              <a:t>ViVi</a:t>
            </a:r>
            <a:r>
              <a:rPr lang="zh-CN" altLang="en-US" dirty="0" smtClean="0"/>
              <a:t> </a:t>
            </a:r>
            <a:r>
              <a:rPr lang="en-US" altLang="zh-CN" dirty="0" smtClean="0"/>
              <a:t>by</a:t>
            </a:r>
            <a:r>
              <a:rPr lang="zh-CN" altLang="en-US" dirty="0" smtClean="0"/>
              <a:t> </a:t>
            </a:r>
            <a:r>
              <a:rPr lang="en-US" altLang="zh-CN" dirty="0" smtClean="0"/>
              <a:t>27.9</a:t>
            </a:r>
            <a:r>
              <a:rPr lang="en-US" altLang="zh-CN" dirty="0" smtClean="0"/>
              <a:t>%</a:t>
            </a:r>
            <a:endParaRPr lang="zh-CN" altLang="en-US" dirty="0" smtClean="0"/>
          </a:p>
        </p:txBody>
      </p:sp>
      <p:sp>
        <p:nvSpPr>
          <p:cNvPr id="6" name="文本框 5"/>
          <p:cNvSpPr txBox="1"/>
          <p:nvPr/>
        </p:nvSpPr>
        <p:spPr>
          <a:xfrm>
            <a:off x="5328664" y="4416683"/>
            <a:ext cx="2880320" cy="369332"/>
          </a:xfrm>
          <a:prstGeom prst="rect">
            <a:avLst/>
          </a:prstGeom>
          <a:noFill/>
        </p:spPr>
        <p:txBody>
          <a:bodyPr wrap="square" rtlCol="0">
            <a:spAutoFit/>
          </a:bodyPr>
          <a:lstStyle/>
          <a:p>
            <a:r>
              <a:rPr kumimoji="1" lang="en-US" altLang="zh-CN" dirty="0" smtClean="0">
                <a:latin typeface="+mn-lt"/>
              </a:rPr>
              <a:t>Different</a:t>
            </a:r>
            <a:r>
              <a:rPr kumimoji="1" lang="zh-CN" altLang="en-US" dirty="0" smtClean="0">
                <a:latin typeface="+mn-lt"/>
              </a:rPr>
              <a:t> </a:t>
            </a:r>
            <a:r>
              <a:rPr kumimoji="1" lang="en-US" altLang="zh-CN" dirty="0" smtClean="0">
                <a:latin typeface="+mn-lt"/>
              </a:rPr>
              <a:t>methods</a:t>
            </a:r>
            <a:endParaRPr kumimoji="1" lang="zh-CN" altLang="en-US" dirty="0">
              <a:latin typeface="+mn-lt"/>
            </a:endParaRPr>
          </a:p>
        </p:txBody>
      </p:sp>
    </p:spTree>
    <p:extLst>
      <p:ext uri="{BB962C8B-B14F-4D97-AF65-F5344CB8AC3E}">
        <p14:creationId xmlns:p14="http://schemas.microsoft.com/office/powerpoint/2010/main" val="1620550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Performance</a:t>
            </a:r>
            <a:r>
              <a:rPr lang="zh-CN" altLang="en-US" dirty="0" smtClean="0"/>
              <a:t> </a:t>
            </a:r>
            <a:r>
              <a:rPr lang="en-US" altLang="zh-CN" dirty="0"/>
              <a:t>comparison</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24</a:t>
            </a:fld>
            <a:endParaRPr lang="en-US" altLang="zh-CN" dirty="0"/>
          </a:p>
        </p:txBody>
      </p:sp>
      <p:sp>
        <p:nvSpPr>
          <p:cNvPr id="12" name="内容占位符 11"/>
          <p:cNvSpPr>
            <a:spLocks noGrp="1"/>
          </p:cNvSpPr>
          <p:nvPr>
            <p:ph idx="1"/>
          </p:nvPr>
        </p:nvSpPr>
        <p:spPr>
          <a:xfrm>
            <a:off x="517180" y="1587496"/>
            <a:ext cx="7727228" cy="4361784"/>
          </a:xfrm>
        </p:spPr>
        <p:txBody>
          <a:bodyPr/>
          <a:lstStyle/>
          <a:p>
            <a:r>
              <a:rPr lang="en-US" altLang="zh-CN" dirty="0" smtClean="0"/>
              <a:t>System</a:t>
            </a:r>
            <a:r>
              <a:rPr lang="zh-CN" altLang="en-US" dirty="0" smtClean="0"/>
              <a:t> </a:t>
            </a:r>
            <a:r>
              <a:rPr lang="en-US" altLang="zh-CN" dirty="0" smtClean="0"/>
              <a:t>latency(</a:t>
            </a:r>
            <a:r>
              <a:rPr lang="en-US" altLang="zh-CN" sz="2000" dirty="0" smtClean="0"/>
              <a:t>Average</a:t>
            </a:r>
            <a:r>
              <a:rPr lang="zh-CN" altLang="en-US" sz="2000" dirty="0" smtClean="0"/>
              <a:t> </a:t>
            </a:r>
            <a:r>
              <a:rPr lang="en-US" altLang="zh-CN" sz="2000" dirty="0" smtClean="0"/>
              <a:t>time</a:t>
            </a:r>
            <a:r>
              <a:rPr lang="zh-CN" altLang="en-US" sz="2000" dirty="0" smtClean="0"/>
              <a:t> </a:t>
            </a:r>
            <a:r>
              <a:rPr lang="en-US" altLang="zh-CN" sz="2000" dirty="0" smtClean="0"/>
              <a:t>delays</a:t>
            </a:r>
            <a:r>
              <a:rPr lang="zh-CN" altLang="en-US" sz="2000" dirty="0" smtClean="0"/>
              <a:t> </a:t>
            </a:r>
            <a:r>
              <a:rPr lang="en-US" altLang="zh-CN" sz="2000" dirty="0" smtClean="0"/>
              <a:t>for</a:t>
            </a:r>
            <a:r>
              <a:rPr lang="zh-CN" altLang="en-US" sz="2000" dirty="0" smtClean="0"/>
              <a:t> </a:t>
            </a:r>
            <a:r>
              <a:rPr lang="en-US" altLang="zh-CN" sz="2000" dirty="0" smtClean="0"/>
              <a:t>1000</a:t>
            </a:r>
            <a:r>
              <a:rPr lang="zh-CN" altLang="en-US" sz="2000" dirty="0" smtClean="0"/>
              <a:t> </a:t>
            </a:r>
            <a:r>
              <a:rPr lang="en-US" altLang="zh-CN" sz="2000" dirty="0" smtClean="0"/>
              <a:t>queries</a:t>
            </a:r>
            <a:r>
              <a:rPr lang="en-US" altLang="zh-CN" dirty="0" smtClean="0"/>
              <a:t>):</a:t>
            </a:r>
          </a:p>
          <a:p>
            <a:pPr lvl="1"/>
            <a:r>
              <a:rPr lang="en-US" altLang="zh-CN" dirty="0" err="1" smtClean="0"/>
              <a:t>ViViPlus</a:t>
            </a:r>
            <a:r>
              <a:rPr lang="en-US" altLang="zh-CN" dirty="0" smtClean="0"/>
              <a:t>:</a:t>
            </a:r>
            <a:r>
              <a:rPr lang="zh-CN" altLang="en-US" dirty="0" smtClean="0"/>
              <a:t> </a:t>
            </a:r>
            <a:r>
              <a:rPr lang="en-US" altLang="zh-CN" dirty="0" smtClean="0"/>
              <a:t>0.37s</a:t>
            </a:r>
            <a:r>
              <a:rPr lang="zh-CN" altLang="en-US" dirty="0" smtClean="0"/>
              <a:t> </a:t>
            </a:r>
            <a:r>
              <a:rPr lang="en-US" altLang="zh-CN" dirty="0" smtClean="0"/>
              <a:t>per</a:t>
            </a:r>
            <a:r>
              <a:rPr lang="zh-CN" altLang="en-US" dirty="0" smtClean="0"/>
              <a:t> </a:t>
            </a:r>
            <a:r>
              <a:rPr lang="en-US" altLang="zh-CN" dirty="0" smtClean="0"/>
              <a:t>query</a:t>
            </a:r>
            <a:endParaRPr lang="zh-CN" altLang="en-US" dirty="0" smtClean="0"/>
          </a:p>
          <a:p>
            <a:pPr lvl="1"/>
            <a:r>
              <a:rPr lang="en-US" altLang="zh-CN" dirty="0" err="1" smtClean="0"/>
              <a:t>ViVi</a:t>
            </a:r>
            <a:r>
              <a:rPr lang="en-US" altLang="zh-CN" dirty="0" smtClean="0"/>
              <a:t>:</a:t>
            </a:r>
            <a:r>
              <a:rPr lang="zh-CN" altLang="en-US" dirty="0" smtClean="0"/>
              <a:t> </a:t>
            </a:r>
            <a:r>
              <a:rPr lang="en-US" altLang="zh-CN" dirty="0" smtClean="0">
                <a:solidFill>
                  <a:srgbClr val="0CA1C9"/>
                </a:solidFill>
              </a:rPr>
              <a:t>0.33s</a:t>
            </a:r>
            <a:r>
              <a:rPr lang="zh-CN" altLang="en-US" dirty="0" smtClean="0"/>
              <a:t> </a:t>
            </a:r>
            <a:r>
              <a:rPr lang="en-US" altLang="zh-CN" dirty="0" smtClean="0"/>
              <a:t>per</a:t>
            </a:r>
            <a:r>
              <a:rPr lang="zh-CN" altLang="en-US" dirty="0" smtClean="0"/>
              <a:t> </a:t>
            </a:r>
            <a:r>
              <a:rPr lang="en-US" altLang="zh-CN" dirty="0" smtClean="0"/>
              <a:t>query</a:t>
            </a:r>
            <a:endParaRPr lang="zh-CN" altLang="en-US" dirty="0" smtClean="0"/>
          </a:p>
          <a:p>
            <a:pPr lvl="1"/>
            <a:r>
              <a:rPr lang="en-US" altLang="zh-CN" dirty="0" smtClean="0"/>
              <a:t>Horus:</a:t>
            </a:r>
            <a:r>
              <a:rPr lang="zh-CN" altLang="en-US" dirty="0" smtClean="0"/>
              <a:t> </a:t>
            </a:r>
            <a:r>
              <a:rPr lang="en-US" altLang="zh-CN" dirty="0" smtClean="0">
                <a:solidFill>
                  <a:srgbClr val="0CA1C9"/>
                </a:solidFill>
              </a:rPr>
              <a:t>0.28s</a:t>
            </a:r>
            <a:r>
              <a:rPr lang="zh-CN" altLang="en-US" dirty="0" smtClean="0"/>
              <a:t> </a:t>
            </a:r>
            <a:r>
              <a:rPr lang="en-US" altLang="zh-CN" dirty="0" smtClean="0"/>
              <a:t>per</a:t>
            </a:r>
            <a:r>
              <a:rPr lang="zh-CN" altLang="en-US" dirty="0" smtClean="0"/>
              <a:t> </a:t>
            </a:r>
            <a:r>
              <a:rPr lang="en-US" altLang="zh-CN" dirty="0" smtClean="0"/>
              <a:t>query</a:t>
            </a:r>
            <a:endParaRPr lang="zh-CN" altLang="en-US" dirty="0" smtClean="0"/>
          </a:p>
          <a:p>
            <a:pPr lvl="1"/>
            <a:r>
              <a:rPr lang="en-US" altLang="zh-CN" dirty="0" smtClean="0"/>
              <a:t>TW-KNN</a:t>
            </a:r>
            <a:r>
              <a:rPr lang="en-US" altLang="zh-CN" dirty="0" smtClean="0">
                <a:solidFill>
                  <a:srgbClr val="EA4A54"/>
                </a:solidFill>
              </a:rPr>
              <a:t>:</a:t>
            </a:r>
            <a:r>
              <a:rPr lang="zh-CN" altLang="en-US" dirty="0" smtClean="0">
                <a:solidFill>
                  <a:srgbClr val="EA4A54"/>
                </a:solidFill>
              </a:rPr>
              <a:t> </a:t>
            </a:r>
            <a:r>
              <a:rPr lang="en-US" altLang="zh-CN" dirty="0" smtClean="0">
                <a:solidFill>
                  <a:srgbClr val="EA4A54"/>
                </a:solidFill>
              </a:rPr>
              <a:t>0.77s</a:t>
            </a:r>
            <a:r>
              <a:rPr lang="zh-CN" altLang="en-US" dirty="0" smtClean="0">
                <a:solidFill>
                  <a:srgbClr val="EA4A54"/>
                </a:solidFill>
              </a:rPr>
              <a:t> </a:t>
            </a:r>
            <a:r>
              <a:rPr lang="en-US" altLang="zh-CN" dirty="0" smtClean="0"/>
              <a:t>per</a:t>
            </a:r>
            <a:r>
              <a:rPr lang="zh-CN" altLang="en-US" dirty="0" smtClean="0"/>
              <a:t> </a:t>
            </a:r>
            <a:r>
              <a:rPr lang="en-US" altLang="zh-CN" dirty="0" smtClean="0"/>
              <a:t>query</a:t>
            </a:r>
            <a:endParaRPr lang="zh-CN" altLang="en-US" dirty="0" smtClean="0"/>
          </a:p>
          <a:p>
            <a:pPr lvl="1"/>
            <a:r>
              <a:rPr lang="en-US" altLang="zh-CN" dirty="0" smtClean="0"/>
              <a:t>GIFT:</a:t>
            </a:r>
            <a:r>
              <a:rPr lang="zh-CN" altLang="en-US" dirty="0" smtClean="0"/>
              <a:t> </a:t>
            </a:r>
            <a:r>
              <a:rPr lang="en-US" altLang="zh-CN" dirty="0" smtClean="0">
                <a:solidFill>
                  <a:srgbClr val="EA4A54"/>
                </a:solidFill>
              </a:rPr>
              <a:t>0.84s</a:t>
            </a:r>
            <a:r>
              <a:rPr lang="zh-CN" altLang="en-US" dirty="0" smtClean="0">
                <a:solidFill>
                  <a:srgbClr val="EA4A54"/>
                </a:solidFill>
              </a:rPr>
              <a:t> </a:t>
            </a:r>
            <a:r>
              <a:rPr lang="en-US" altLang="zh-CN" dirty="0" smtClean="0"/>
              <a:t>per</a:t>
            </a:r>
            <a:r>
              <a:rPr lang="zh-CN" altLang="en-US" dirty="0" smtClean="0"/>
              <a:t> </a:t>
            </a:r>
            <a:r>
              <a:rPr lang="en-US" altLang="zh-CN" dirty="0" smtClean="0"/>
              <a:t>query</a:t>
            </a:r>
            <a:endParaRPr lang="zh-CN" altLang="en-US" dirty="0" smtClean="0"/>
          </a:p>
        </p:txBody>
      </p:sp>
    </p:spTree>
    <p:extLst>
      <p:ext uri="{BB962C8B-B14F-4D97-AF65-F5344CB8AC3E}">
        <p14:creationId xmlns:p14="http://schemas.microsoft.com/office/powerpoint/2010/main" val="1376714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a:t>
            </a:r>
            <a:endParaRPr lang="zh-CN" altLang="en-US" dirty="0"/>
          </a:p>
        </p:txBody>
      </p:sp>
      <p:sp>
        <p:nvSpPr>
          <p:cNvPr id="3" name="内容占位符 2"/>
          <p:cNvSpPr>
            <a:spLocks noGrp="1"/>
          </p:cNvSpPr>
          <p:nvPr>
            <p:ph idx="1"/>
          </p:nvPr>
        </p:nvSpPr>
        <p:spPr/>
        <p:txBody>
          <a:bodyPr/>
          <a:lstStyle/>
          <a:p>
            <a:r>
              <a:rPr lang="en-US" altLang="zh-CN" dirty="0" smtClean="0"/>
              <a:t>A</a:t>
            </a:r>
            <a:r>
              <a:rPr lang="zh-CN" altLang="en-US" dirty="0" smtClean="0"/>
              <a:t> </a:t>
            </a:r>
            <a:r>
              <a:rPr lang="en-US" altLang="zh-CN" dirty="0" smtClean="0"/>
              <a:t>new</a:t>
            </a:r>
            <a:r>
              <a:rPr lang="zh-CN" altLang="en-US" dirty="0" smtClean="0"/>
              <a:t> </a:t>
            </a:r>
            <a:r>
              <a:rPr lang="en-US" altLang="zh-CN" dirty="0" smtClean="0"/>
              <a:t>form</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smtClean="0"/>
              <a:t>RSS</a:t>
            </a:r>
            <a:r>
              <a:rPr lang="zh-CN" altLang="en-US" dirty="0" smtClean="0"/>
              <a:t> </a:t>
            </a:r>
            <a:r>
              <a:rPr lang="en-US" altLang="zh-CN" dirty="0" smtClean="0"/>
              <a:t>values</a:t>
            </a:r>
            <a:endParaRPr lang="en-US" altLang="zh-CN" dirty="0" smtClean="0"/>
          </a:p>
          <a:p>
            <a:pPr lvl="1"/>
            <a:r>
              <a:rPr lang="en-US" altLang="zh-CN" dirty="0" smtClean="0"/>
              <a:t>An</a:t>
            </a:r>
            <a:r>
              <a:rPr lang="zh-CN" altLang="en-US" dirty="0" smtClean="0"/>
              <a:t> </a:t>
            </a:r>
            <a:r>
              <a:rPr lang="en-US" altLang="zh-CN" dirty="0" smtClean="0"/>
              <a:t>underlying </a:t>
            </a:r>
            <a:r>
              <a:rPr lang="en-US" altLang="zh-CN" dirty="0"/>
              <a:t>spatial properties of nearby </a:t>
            </a:r>
            <a:r>
              <a:rPr lang="en-US" altLang="zh-CN" dirty="0" smtClean="0"/>
              <a:t>fingerprints </a:t>
            </a:r>
            <a:endParaRPr lang="zh-CN" altLang="en-US" dirty="0"/>
          </a:p>
          <a:p>
            <a:pPr lvl="1"/>
            <a:r>
              <a:rPr lang="en-US" altLang="zh-CN" dirty="0"/>
              <a:t>M</a:t>
            </a:r>
            <a:r>
              <a:rPr lang="en-US" altLang="zh-CN" dirty="0" smtClean="0"/>
              <a:t>ore </a:t>
            </a:r>
            <a:r>
              <a:rPr lang="en-US" altLang="zh-CN" dirty="0"/>
              <a:t>stable and distinctive than the original RSS </a:t>
            </a:r>
            <a:r>
              <a:rPr lang="en-US" altLang="zh-CN" dirty="0" smtClean="0"/>
              <a:t>fingerprints</a:t>
            </a:r>
            <a:r>
              <a:rPr lang="en-US" altLang="zh-CN" dirty="0"/>
              <a:t>. </a:t>
            </a:r>
            <a:endParaRPr lang="en-US" altLang="zh-CN" dirty="0" smtClean="0"/>
          </a:p>
          <a:p>
            <a:r>
              <a:rPr lang="en-US" altLang="zh-CN" dirty="0" smtClean="0"/>
              <a:t>Present</a:t>
            </a:r>
            <a:r>
              <a:rPr lang="zh-CN" altLang="en-US" dirty="0" smtClean="0"/>
              <a:t> </a:t>
            </a:r>
            <a:r>
              <a:rPr lang="en-US" altLang="zh-CN" dirty="0" smtClean="0"/>
              <a:t>a</a:t>
            </a:r>
            <a:r>
              <a:rPr lang="zh-CN" altLang="en-US" dirty="0" smtClean="0"/>
              <a:t> </a:t>
            </a:r>
            <a:r>
              <a:rPr lang="en-US" altLang="zh-CN" dirty="0" smtClean="0"/>
              <a:t>system</a:t>
            </a:r>
            <a:r>
              <a:rPr lang="zh-CN" altLang="en-US" dirty="0" smtClean="0"/>
              <a:t> </a:t>
            </a:r>
            <a:r>
              <a:rPr lang="en-US" altLang="zh-CN" dirty="0" err="1" smtClean="0"/>
              <a:t>ViViPlus</a:t>
            </a:r>
            <a:r>
              <a:rPr lang="zh-CN" altLang="en-US" dirty="0" smtClean="0"/>
              <a:t> </a:t>
            </a:r>
            <a:r>
              <a:rPr lang="en-US" altLang="zh-CN" dirty="0" smtClean="0"/>
              <a:t>to</a:t>
            </a:r>
            <a:r>
              <a:rPr lang="zh-CN" altLang="en-US" dirty="0" smtClean="0"/>
              <a:t> </a:t>
            </a:r>
            <a:r>
              <a:rPr lang="en-US" altLang="zh-CN" dirty="0" smtClean="0"/>
              <a:t>incorporate</a:t>
            </a:r>
            <a:r>
              <a:rPr lang="zh-CN" altLang="en-US" dirty="0" smtClean="0"/>
              <a:t> </a:t>
            </a:r>
            <a:r>
              <a:rPr lang="en-US" altLang="zh-CN" dirty="0" smtClean="0"/>
              <a:t>RSG</a:t>
            </a:r>
            <a:endParaRPr lang="en-US" altLang="zh-CN" dirty="0" smtClean="0"/>
          </a:p>
          <a:p>
            <a:pPr lvl="1"/>
            <a:r>
              <a:rPr lang="en-US" altLang="zh-CN" dirty="0" smtClean="0">
                <a:solidFill>
                  <a:srgbClr val="EA4A54"/>
                </a:solidFill>
              </a:rPr>
              <a:t>Gain</a:t>
            </a:r>
            <a:r>
              <a:rPr lang="zh-CN" altLang="en-US" dirty="0" smtClean="0">
                <a:solidFill>
                  <a:srgbClr val="EA4A54"/>
                </a:solidFill>
              </a:rPr>
              <a:t> </a:t>
            </a:r>
            <a:r>
              <a:rPr lang="en-US" altLang="zh-CN" dirty="0" smtClean="0">
                <a:solidFill>
                  <a:srgbClr val="EA4A54"/>
                </a:solidFill>
              </a:rPr>
              <a:t>without</a:t>
            </a:r>
            <a:r>
              <a:rPr lang="zh-CN" altLang="en-US" dirty="0" smtClean="0">
                <a:solidFill>
                  <a:srgbClr val="EA4A54"/>
                </a:solidFill>
              </a:rPr>
              <a:t> </a:t>
            </a:r>
            <a:r>
              <a:rPr lang="en-US" altLang="zh-CN" dirty="0">
                <a:solidFill>
                  <a:srgbClr val="EA4A54"/>
                </a:solidFill>
              </a:rPr>
              <a:t>the pains </a:t>
            </a:r>
            <a:r>
              <a:rPr lang="en-US" altLang="zh-CN" dirty="0"/>
              <a:t>of resorting to additional information or restrictions or vulnerable RSS model assumptions. </a:t>
            </a:r>
            <a:endParaRPr lang="en-US" altLang="zh-CN" dirty="0" smtClean="0"/>
          </a:p>
          <a:p>
            <a:pPr lvl="1"/>
            <a:r>
              <a:rPr lang="en-US" altLang="zh-CN" dirty="0" smtClean="0"/>
              <a:t>Median accuracy</a:t>
            </a:r>
            <a:r>
              <a:rPr lang="zh-CN" altLang="en-US" dirty="0" smtClean="0"/>
              <a:t> </a:t>
            </a:r>
            <a:r>
              <a:rPr lang="en-US" altLang="zh-CN" dirty="0" smtClean="0"/>
              <a:t>outperforms</a:t>
            </a:r>
            <a:r>
              <a:rPr lang="zh-CN" altLang="en-US" dirty="0" smtClean="0"/>
              <a:t> </a:t>
            </a:r>
            <a:r>
              <a:rPr lang="en-US" altLang="zh-CN" dirty="0"/>
              <a:t>5</a:t>
            </a:r>
            <a:r>
              <a:rPr lang="zh-CN" altLang="en-US" dirty="0" smtClean="0"/>
              <a:t> </a:t>
            </a:r>
            <a:r>
              <a:rPr lang="en-US" altLang="zh-CN" dirty="0" smtClean="0"/>
              <a:t>state-of-the-art</a:t>
            </a:r>
            <a:r>
              <a:rPr lang="zh-CN" altLang="en-US" dirty="0" smtClean="0"/>
              <a:t> </a:t>
            </a:r>
            <a:r>
              <a:rPr lang="en-US" altLang="zh-CN" dirty="0" smtClean="0"/>
              <a:t>approaches</a:t>
            </a:r>
            <a:r>
              <a:rPr lang="zh-CN" altLang="en-US" dirty="0" smtClean="0"/>
              <a:t> </a:t>
            </a:r>
            <a:r>
              <a:rPr lang="en-US" altLang="zh-CN" dirty="0" smtClean="0"/>
              <a:t>by</a:t>
            </a:r>
            <a:r>
              <a:rPr lang="zh-CN" altLang="en-US" dirty="0" smtClean="0"/>
              <a:t> </a:t>
            </a:r>
            <a:r>
              <a:rPr lang="en-US" altLang="zh-CN" dirty="0" smtClean="0"/>
              <a:t>more</a:t>
            </a:r>
            <a:r>
              <a:rPr lang="zh-CN" altLang="en-US" dirty="0" smtClean="0"/>
              <a:t> </a:t>
            </a:r>
            <a:r>
              <a:rPr lang="en-US" altLang="zh-CN" dirty="0" smtClean="0"/>
              <a:t>than</a:t>
            </a:r>
            <a:r>
              <a:rPr lang="zh-CN" altLang="en-US" dirty="0" smtClean="0"/>
              <a:t> </a:t>
            </a:r>
            <a:r>
              <a:rPr lang="en-US" altLang="zh-CN" dirty="0" smtClean="0"/>
              <a:t>20</a:t>
            </a:r>
            <a:r>
              <a:rPr lang="en-US" altLang="zh-CN" dirty="0" smtClean="0"/>
              <a:t>%</a:t>
            </a:r>
          </a:p>
          <a:p>
            <a:pPr lvl="1"/>
            <a:r>
              <a:rPr lang="en-US" altLang="zh-CN" dirty="0" smtClean="0">
                <a:solidFill>
                  <a:srgbClr val="53BBAB"/>
                </a:solidFill>
              </a:rPr>
              <a:t>Can</a:t>
            </a:r>
            <a:r>
              <a:rPr lang="zh-CN" altLang="en-US" dirty="0" smtClean="0">
                <a:solidFill>
                  <a:srgbClr val="53BBAB"/>
                </a:solidFill>
              </a:rPr>
              <a:t> </a:t>
            </a:r>
            <a:r>
              <a:rPr lang="en-US" altLang="zh-CN" dirty="0" smtClean="0">
                <a:solidFill>
                  <a:srgbClr val="53BBAB"/>
                </a:solidFill>
              </a:rPr>
              <a:t>easy</a:t>
            </a:r>
            <a:r>
              <a:rPr lang="zh-CN" altLang="en-US" dirty="0" smtClean="0">
                <a:solidFill>
                  <a:srgbClr val="53BBAB"/>
                </a:solidFill>
              </a:rPr>
              <a:t> </a:t>
            </a:r>
            <a:r>
              <a:rPr lang="en-US" altLang="zh-CN" dirty="0" smtClean="0">
                <a:solidFill>
                  <a:srgbClr val="53BBAB"/>
                </a:solidFill>
              </a:rPr>
              <a:t>combine</a:t>
            </a:r>
            <a:r>
              <a:rPr lang="zh-CN" altLang="en-US" dirty="0" smtClean="0">
                <a:solidFill>
                  <a:srgbClr val="53BBAB"/>
                </a:solidFill>
              </a:rPr>
              <a:t> </a:t>
            </a:r>
            <a:r>
              <a:rPr lang="en-US" altLang="zh-CN" dirty="0" smtClean="0">
                <a:solidFill>
                  <a:srgbClr val="53BBAB"/>
                </a:solidFill>
              </a:rPr>
              <a:t>other</a:t>
            </a:r>
            <a:r>
              <a:rPr lang="zh-CN" altLang="en-US" dirty="0" smtClean="0">
                <a:solidFill>
                  <a:srgbClr val="53BBAB"/>
                </a:solidFill>
              </a:rPr>
              <a:t> </a:t>
            </a:r>
            <a:r>
              <a:rPr lang="en-US" altLang="zh-CN" dirty="0" smtClean="0">
                <a:solidFill>
                  <a:srgbClr val="53BBAB"/>
                </a:solidFill>
              </a:rPr>
              <a:t>signals</a:t>
            </a:r>
            <a:r>
              <a:rPr lang="zh-CN" altLang="en-US" dirty="0" smtClean="0">
                <a:solidFill>
                  <a:srgbClr val="53BBAB"/>
                </a:solidFill>
              </a:rPr>
              <a:t> </a:t>
            </a:r>
            <a:r>
              <a:rPr lang="en-US" altLang="zh-CN" dirty="0" smtClean="0">
                <a:solidFill>
                  <a:srgbClr val="53BBAB"/>
                </a:solidFill>
              </a:rPr>
              <a:t>or</a:t>
            </a:r>
            <a:r>
              <a:rPr lang="zh-CN" altLang="en-US" dirty="0" smtClean="0">
                <a:solidFill>
                  <a:srgbClr val="53BBAB"/>
                </a:solidFill>
              </a:rPr>
              <a:t> </a:t>
            </a:r>
            <a:r>
              <a:rPr lang="en-US" altLang="zh-CN" dirty="0" smtClean="0">
                <a:solidFill>
                  <a:srgbClr val="53BBAB"/>
                </a:solidFill>
              </a:rPr>
              <a:t>methods</a:t>
            </a:r>
            <a:r>
              <a:rPr lang="zh-CN" altLang="en-US" dirty="0" smtClean="0">
                <a:solidFill>
                  <a:srgbClr val="53BBAB"/>
                </a:solidFill>
              </a:rPr>
              <a:t> </a:t>
            </a:r>
            <a:r>
              <a:rPr lang="en-US" altLang="zh-CN" dirty="0" smtClean="0">
                <a:solidFill>
                  <a:srgbClr val="53BBAB"/>
                </a:solidFill>
              </a:rPr>
              <a:t>to</a:t>
            </a:r>
            <a:r>
              <a:rPr lang="zh-CN" altLang="en-US" dirty="0" smtClean="0">
                <a:solidFill>
                  <a:srgbClr val="53BBAB"/>
                </a:solidFill>
              </a:rPr>
              <a:t> </a:t>
            </a:r>
            <a:r>
              <a:rPr lang="en-US" altLang="zh-CN" dirty="0" smtClean="0">
                <a:solidFill>
                  <a:srgbClr val="53BBAB"/>
                </a:solidFill>
              </a:rPr>
              <a:t>realize</a:t>
            </a:r>
            <a:r>
              <a:rPr lang="zh-CN" altLang="en-US" dirty="0" smtClean="0">
                <a:solidFill>
                  <a:srgbClr val="53BBAB"/>
                </a:solidFill>
              </a:rPr>
              <a:t> </a:t>
            </a:r>
            <a:r>
              <a:rPr lang="en-US" altLang="zh-CN" dirty="0" smtClean="0">
                <a:solidFill>
                  <a:srgbClr val="53BBAB"/>
                </a:solidFill>
              </a:rPr>
              <a:t>mobile</a:t>
            </a:r>
            <a:r>
              <a:rPr lang="zh-CN" altLang="en-US" dirty="0" smtClean="0">
                <a:solidFill>
                  <a:srgbClr val="53BBAB"/>
                </a:solidFill>
              </a:rPr>
              <a:t> </a:t>
            </a:r>
            <a:r>
              <a:rPr lang="en-US" altLang="zh-CN" dirty="0" smtClean="0">
                <a:solidFill>
                  <a:srgbClr val="53BBAB"/>
                </a:solidFill>
              </a:rPr>
              <a:t>tracking</a:t>
            </a:r>
            <a:r>
              <a:rPr lang="zh-CN" altLang="en-US" dirty="0" smtClean="0">
                <a:solidFill>
                  <a:srgbClr val="53BBAB"/>
                </a:solidFill>
              </a:rPr>
              <a:t> </a:t>
            </a:r>
            <a:r>
              <a:rPr lang="en-US" altLang="zh-CN" dirty="0" smtClean="0">
                <a:solidFill>
                  <a:srgbClr val="53BBAB"/>
                </a:solidFill>
              </a:rPr>
              <a:t>(CV,</a:t>
            </a:r>
            <a:r>
              <a:rPr lang="zh-CN" altLang="en-US" dirty="0" smtClean="0">
                <a:solidFill>
                  <a:srgbClr val="53BBAB"/>
                </a:solidFill>
              </a:rPr>
              <a:t> </a:t>
            </a:r>
            <a:r>
              <a:rPr lang="en-US" altLang="zh-CN" dirty="0" smtClean="0">
                <a:solidFill>
                  <a:srgbClr val="53BBAB"/>
                </a:solidFill>
              </a:rPr>
              <a:t>IMU,</a:t>
            </a:r>
            <a:r>
              <a:rPr lang="zh-CN" altLang="en-US" dirty="0" smtClean="0">
                <a:solidFill>
                  <a:srgbClr val="53BBAB"/>
                </a:solidFill>
              </a:rPr>
              <a:t> </a:t>
            </a:r>
            <a:r>
              <a:rPr lang="en-US" altLang="zh-CN" dirty="0" err="1" smtClean="0">
                <a:solidFill>
                  <a:srgbClr val="53BBAB"/>
                </a:solidFill>
              </a:rPr>
              <a:t>etal</a:t>
            </a:r>
            <a:r>
              <a:rPr lang="en-US" altLang="zh-CN" dirty="0" smtClean="0">
                <a:solidFill>
                  <a:srgbClr val="53BBAB"/>
                </a:solidFill>
              </a:rPr>
              <a:t>)</a:t>
            </a:r>
            <a:endParaRPr lang="zh-CN" altLang="en-US" dirty="0">
              <a:solidFill>
                <a:srgbClr val="53BBAB"/>
              </a:solidFill>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25</a:t>
            </a:fld>
            <a:endParaRPr lang="en-US" altLang="zh-CN"/>
          </a:p>
        </p:txBody>
      </p:sp>
    </p:spTree>
    <p:extLst>
      <p:ext uri="{BB962C8B-B14F-4D97-AF65-F5344CB8AC3E}">
        <p14:creationId xmlns:p14="http://schemas.microsoft.com/office/powerpoint/2010/main" val="37392303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26</a:t>
            </a:fld>
            <a:endParaRPr lang="en-US" altLang="zh-CN"/>
          </a:p>
        </p:txBody>
      </p:sp>
      <p:pic>
        <p:nvPicPr>
          <p:cNvPr id="5" name="kejiyuan_track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096" y="1124744"/>
            <a:ext cx="8648700" cy="4864894"/>
          </a:xfrm>
          <a:prstGeom prst="rect">
            <a:avLst/>
          </a:prstGeom>
        </p:spPr>
      </p:pic>
    </p:spTree>
    <p:extLst>
      <p:ext uri="{BB962C8B-B14F-4D97-AF65-F5344CB8AC3E}">
        <p14:creationId xmlns:p14="http://schemas.microsoft.com/office/powerpoint/2010/main" val="13749200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7AB51E9-348C-4DC8-84CE-839F8B9DCC07}" type="slidenum">
              <a:rPr lang="en-US" altLang="zh-CN" smtClean="0"/>
              <a:pPr/>
              <a:t>27</a:t>
            </a:fld>
            <a:endParaRPr lang="en-US" altLang="zh-CN"/>
          </a:p>
        </p:txBody>
      </p:sp>
      <p:sp>
        <p:nvSpPr>
          <p:cNvPr id="5" name="矩形 4"/>
          <p:cNvSpPr/>
          <p:nvPr/>
        </p:nvSpPr>
        <p:spPr>
          <a:xfrm>
            <a:off x="3152380" y="2083685"/>
            <a:ext cx="2839239" cy="1754326"/>
          </a:xfrm>
          <a:prstGeom prst="rect">
            <a:avLst/>
          </a:prstGeom>
          <a:noFill/>
        </p:spPr>
        <p:txBody>
          <a:bodyPr wrap="none" lIns="91440" tIns="45720" rIns="91440" bIns="45720">
            <a:spAutoFit/>
          </a:bodyPr>
          <a:lstStyle/>
          <a:p>
            <a:pPr algn="ctr"/>
            <a:r>
              <a:rPr lang="en-US" altLang="zh-CN" sz="5400" b="1" cap="none" spc="0" dirty="0" smtClean="0">
                <a:ln w="12700">
                  <a:solidFill>
                    <a:schemeClr val="tx1"/>
                  </a:solidFill>
                  <a:prstDash val="solid"/>
                </a:ln>
                <a:solidFill>
                  <a:srgbClr val="C00000"/>
                </a:solidFill>
              </a:rPr>
              <a:t>Thanks!</a:t>
            </a:r>
          </a:p>
          <a:p>
            <a:pPr algn="ctr"/>
            <a:r>
              <a:rPr lang="en-US" altLang="zh-CN" sz="5400" b="1" dirty="0" smtClean="0">
                <a:ln w="12700">
                  <a:solidFill>
                    <a:schemeClr val="tx1"/>
                  </a:solidFill>
                  <a:prstDash val="solid"/>
                </a:ln>
                <a:solidFill>
                  <a:srgbClr val="0070C0"/>
                </a:solidFill>
              </a:rPr>
              <a:t>Q&amp;A</a:t>
            </a:r>
            <a:endParaRPr lang="zh-CN" altLang="en-US" sz="5400" b="1" cap="none" spc="0" dirty="0">
              <a:ln w="12700">
                <a:solidFill>
                  <a:schemeClr val="tx1"/>
                </a:solidFill>
                <a:prstDash val="solid"/>
              </a:ln>
              <a:solidFill>
                <a:srgbClr val="0070C0"/>
              </a:solidFill>
            </a:endParaRPr>
          </a:p>
        </p:txBody>
      </p:sp>
      <p:sp>
        <p:nvSpPr>
          <p:cNvPr id="6" name="Rectangle 3"/>
          <p:cNvSpPr txBox="1">
            <a:spLocks noChangeArrowheads="1"/>
          </p:cNvSpPr>
          <p:nvPr/>
        </p:nvSpPr>
        <p:spPr bwMode="auto">
          <a:xfrm>
            <a:off x="0" y="4941168"/>
            <a:ext cx="914400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Tx/>
              <a:buNone/>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pPr algn="ctr"/>
            <a:r>
              <a:rPr lang="en-US" altLang="zh-CN" kern="0" dirty="0" err="1" smtClean="0">
                <a:ea typeface="宋体" charset="-122"/>
                <a:cs typeface="Arial" panose="020B0604020202020204" pitchFamily="34" charset="0"/>
              </a:rPr>
              <a:t>Jingao</a:t>
            </a:r>
            <a:r>
              <a:rPr lang="zh-CN" altLang="en-US" kern="0" dirty="0" smtClean="0">
                <a:ea typeface="宋体" charset="-122"/>
                <a:cs typeface="Arial" panose="020B0604020202020204" pitchFamily="34" charset="0"/>
              </a:rPr>
              <a:t> </a:t>
            </a:r>
            <a:r>
              <a:rPr lang="en-US" altLang="zh-CN" kern="0" dirty="0" smtClean="0">
                <a:ea typeface="宋体" charset="-122"/>
                <a:cs typeface="Arial" panose="020B0604020202020204" pitchFamily="34" charset="0"/>
              </a:rPr>
              <a:t>Xu</a:t>
            </a:r>
          </a:p>
          <a:p>
            <a:pPr algn="ctr"/>
            <a:r>
              <a:rPr lang="en-US" altLang="zh-CN" kern="0" dirty="0" smtClean="0">
                <a:solidFill>
                  <a:srgbClr val="0070C0"/>
                </a:solidFill>
                <a:ea typeface="宋体" charset="-122"/>
                <a:cs typeface="Arial" panose="020B0604020202020204" pitchFamily="34" charset="0"/>
              </a:rPr>
              <a:t>Tsinghua University</a:t>
            </a:r>
          </a:p>
          <a:p>
            <a:pPr algn="ctr"/>
            <a:r>
              <a:rPr lang="en-US" altLang="zh-CN" sz="1400" kern="0" dirty="0" smtClean="0">
                <a:ea typeface="宋体" charset="-122"/>
                <a:cs typeface="Arial" panose="020B0604020202020204" pitchFamily="34" charset="0"/>
              </a:rPr>
              <a:t>xujingao13@gmail.com</a:t>
            </a:r>
          </a:p>
          <a:p>
            <a:pPr algn="ctr"/>
            <a:endParaRPr lang="en-US" altLang="zh-CN" sz="1400" kern="0" dirty="0">
              <a:ea typeface="宋体" charset="-122"/>
              <a:cs typeface="Arial" panose="020B0604020202020204" pitchFamily="34" charset="0"/>
            </a:endParaRPr>
          </a:p>
          <a:p>
            <a:pPr algn="ctr"/>
            <a:endParaRPr lang="en-US" altLang="zh-CN" kern="0" dirty="0" smtClean="0">
              <a:solidFill>
                <a:srgbClr val="0070C0"/>
              </a:solidFill>
              <a:ea typeface="宋体" charset="-122"/>
              <a:cs typeface="Arial" panose="020B0604020202020204" pitchFamily="34" charset="0"/>
            </a:endParaRPr>
          </a:p>
        </p:txBody>
      </p:sp>
    </p:spTree>
    <p:extLst>
      <p:ext uri="{BB962C8B-B14F-4D97-AF65-F5344CB8AC3E}">
        <p14:creationId xmlns:p14="http://schemas.microsoft.com/office/powerpoint/2010/main" val="535279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Challenges</a:t>
            </a:r>
            <a:endParaRPr lang="zh-CN" altLang="en-US" dirty="0"/>
          </a:p>
        </p:txBody>
      </p:sp>
      <p:sp>
        <p:nvSpPr>
          <p:cNvPr id="3" name="内容占位符 2"/>
          <p:cNvSpPr>
            <a:spLocks noGrp="1"/>
          </p:cNvSpPr>
          <p:nvPr>
            <p:ph idx="1"/>
          </p:nvPr>
        </p:nvSpPr>
        <p:spPr>
          <a:xfrm>
            <a:off x="533400" y="1628800"/>
            <a:ext cx="8136904" cy="3573760"/>
          </a:xfrm>
        </p:spPr>
        <p:txBody>
          <a:bodyPr/>
          <a:lstStyle/>
          <a:p>
            <a:r>
              <a:rPr lang="en-US" altLang="zh-CN" dirty="0" smtClean="0"/>
              <a:t>How</a:t>
            </a:r>
            <a:r>
              <a:rPr lang="zh-CN" altLang="en-US" dirty="0" smtClean="0"/>
              <a:t> </a:t>
            </a:r>
            <a:r>
              <a:rPr lang="en-US" altLang="zh-CN" dirty="0" smtClean="0"/>
              <a:t>to</a:t>
            </a:r>
            <a:r>
              <a:rPr lang="zh-CN" altLang="en-US" dirty="0" smtClean="0"/>
              <a:t> </a:t>
            </a:r>
            <a:r>
              <a:rPr lang="en-US" altLang="zh-CN" dirty="0" smtClean="0"/>
              <a:t>select</a:t>
            </a:r>
            <a:r>
              <a:rPr lang="zh-CN" altLang="en-US" dirty="0" smtClean="0"/>
              <a:t> </a:t>
            </a:r>
            <a:r>
              <a:rPr lang="en-US" altLang="zh-CN" dirty="0" smtClean="0"/>
              <a:t>the</a:t>
            </a:r>
            <a:r>
              <a:rPr lang="zh-CN" altLang="en-US" dirty="0" smtClean="0"/>
              <a:t> </a:t>
            </a:r>
            <a:r>
              <a:rPr lang="en-US" altLang="zh-CN" dirty="0" smtClean="0"/>
              <a:t>nearby</a:t>
            </a:r>
            <a:r>
              <a:rPr lang="zh-CN" altLang="en-US" dirty="0" smtClean="0"/>
              <a:t> </a:t>
            </a:r>
            <a:r>
              <a:rPr lang="en-US" altLang="zh-CN" dirty="0" smtClean="0"/>
              <a:t>points</a:t>
            </a:r>
            <a:r>
              <a:rPr lang="zh-CN" altLang="en-US" dirty="0"/>
              <a:t> </a:t>
            </a:r>
            <a:r>
              <a:rPr lang="en-US" altLang="zh-CN" dirty="0" smtClean="0"/>
              <a:t>set</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single</a:t>
            </a:r>
            <a:r>
              <a:rPr lang="zh-CN" altLang="en-US" dirty="0" smtClean="0"/>
              <a:t> </a:t>
            </a:r>
            <a:r>
              <a:rPr lang="en-US" altLang="zh-CN" dirty="0" smtClean="0"/>
              <a:t>location</a:t>
            </a:r>
            <a:r>
              <a:rPr lang="zh-CN" altLang="en-US" dirty="0" smtClean="0"/>
              <a:t> </a:t>
            </a:r>
            <a:r>
              <a:rPr lang="en-US" altLang="zh-CN" dirty="0" smtClean="0"/>
              <a:t>to</a:t>
            </a:r>
            <a:r>
              <a:rPr lang="zh-CN" altLang="en-US" dirty="0" smtClean="0"/>
              <a:t> </a:t>
            </a:r>
            <a:r>
              <a:rPr lang="en-US" altLang="zh-CN" dirty="0" smtClean="0"/>
              <a:t>generate</a:t>
            </a:r>
            <a:r>
              <a:rPr lang="zh-CN" altLang="en-US" dirty="0" smtClean="0"/>
              <a:t> </a:t>
            </a:r>
            <a:r>
              <a:rPr lang="en-US" altLang="zh-CN" dirty="0" smtClean="0"/>
              <a:t>the</a:t>
            </a:r>
            <a:r>
              <a:rPr lang="zh-CN" altLang="en-US" dirty="0" smtClean="0"/>
              <a:t> </a:t>
            </a:r>
            <a:r>
              <a:rPr lang="en-US" altLang="zh-CN" dirty="0" smtClean="0"/>
              <a:t>most</a:t>
            </a:r>
            <a:r>
              <a:rPr lang="zh-CN" altLang="en-US" dirty="0" smtClean="0"/>
              <a:t> </a:t>
            </a:r>
            <a:r>
              <a:rPr lang="en-US" altLang="zh-CN" dirty="0" smtClean="0"/>
              <a:t>useful</a:t>
            </a:r>
            <a:r>
              <a:rPr lang="zh-CN" altLang="en-US" dirty="0" smtClean="0"/>
              <a:t> </a:t>
            </a:r>
            <a:r>
              <a:rPr lang="en-US" altLang="zh-CN" dirty="0" smtClean="0"/>
              <a:t>RSG</a:t>
            </a:r>
            <a:r>
              <a:rPr lang="en-US" altLang="zh-CN" dirty="0" smtClean="0"/>
              <a:t>?</a:t>
            </a:r>
            <a:endParaRPr lang="en-US" altLang="zh-CN" dirty="0" smtClean="0"/>
          </a:p>
          <a:p>
            <a:r>
              <a:rPr lang="en-US" altLang="zh-CN" dirty="0" smtClean="0"/>
              <a:t>How</a:t>
            </a:r>
            <a:r>
              <a:rPr lang="zh-CN" altLang="en-US" dirty="0" smtClean="0"/>
              <a:t> </a:t>
            </a:r>
            <a:r>
              <a:rPr lang="en-US" altLang="zh-CN" dirty="0" smtClean="0"/>
              <a:t>to</a:t>
            </a:r>
            <a:r>
              <a:rPr lang="zh-CN" altLang="en-US" dirty="0" smtClean="0"/>
              <a:t> </a:t>
            </a:r>
            <a:r>
              <a:rPr lang="en-US" altLang="zh-CN" dirty="0" smtClean="0"/>
              <a:t>compare</a:t>
            </a:r>
            <a:r>
              <a:rPr lang="zh-CN" altLang="en-US" dirty="0" smtClean="0"/>
              <a:t> </a:t>
            </a:r>
            <a:r>
              <a:rPr lang="en-US" altLang="zh-CN" dirty="0" smtClean="0"/>
              <a:t>the</a:t>
            </a:r>
            <a:r>
              <a:rPr lang="zh-CN" altLang="en-US" dirty="0" smtClean="0"/>
              <a:t> </a:t>
            </a:r>
            <a:r>
              <a:rPr lang="en-US" altLang="zh-CN" dirty="0" smtClean="0"/>
              <a:t>similarity</a:t>
            </a:r>
            <a:r>
              <a:rPr lang="zh-CN" altLang="en-US" dirty="0" smtClean="0"/>
              <a:t> </a:t>
            </a:r>
            <a:r>
              <a:rPr lang="en-US" altLang="zh-CN" dirty="0" smtClean="0"/>
              <a:t>between</a:t>
            </a:r>
            <a:r>
              <a:rPr lang="zh-CN" altLang="en-US" dirty="0" smtClean="0"/>
              <a:t> </a:t>
            </a:r>
            <a:r>
              <a:rPr lang="en-US" altLang="zh-CN" dirty="0" smtClean="0"/>
              <a:t>two</a:t>
            </a:r>
            <a:r>
              <a:rPr lang="zh-CN" altLang="en-US" dirty="0" smtClean="0"/>
              <a:t> </a:t>
            </a:r>
            <a:r>
              <a:rPr lang="en-US" altLang="zh-CN" dirty="0"/>
              <a:t>R</a:t>
            </a:r>
            <a:r>
              <a:rPr lang="en-US" altLang="zh-CN" dirty="0" smtClean="0"/>
              <a:t>SG?</a:t>
            </a:r>
            <a:endParaRPr lang="en-US" altLang="zh-CN" dirty="0" smtClean="0"/>
          </a:p>
          <a:p>
            <a:endParaRPr lang="en-US" altLang="zh-CN" dirty="0"/>
          </a:p>
          <a:p>
            <a:endParaRPr lang="en-US" altLang="zh-CN" dirty="0" smtClean="0"/>
          </a:p>
          <a:p>
            <a:endParaRPr lang="en-US" altLang="zh-CN" dirty="0"/>
          </a:p>
          <a:p>
            <a:endParaRPr lang="en-US" altLang="zh-CN" dirty="0" smtClean="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28</a:t>
            </a:fld>
            <a:endParaRPr lang="en-US" altLang="zh-CN" dirty="0"/>
          </a:p>
        </p:txBody>
      </p:sp>
    </p:spTree>
    <p:extLst>
      <p:ext uri="{BB962C8B-B14F-4D97-AF65-F5344CB8AC3E}">
        <p14:creationId xmlns:p14="http://schemas.microsoft.com/office/powerpoint/2010/main" val="1209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Challenges</a:t>
            </a:r>
            <a:endParaRPr lang="zh-CN" altLang="en-US" dirty="0"/>
          </a:p>
        </p:txBody>
      </p:sp>
      <p:sp>
        <p:nvSpPr>
          <p:cNvPr id="3" name="内容占位符 2"/>
          <p:cNvSpPr>
            <a:spLocks noGrp="1"/>
          </p:cNvSpPr>
          <p:nvPr>
            <p:ph idx="1"/>
          </p:nvPr>
        </p:nvSpPr>
        <p:spPr>
          <a:xfrm>
            <a:off x="533400" y="1628800"/>
            <a:ext cx="8136904" cy="3573760"/>
          </a:xfrm>
        </p:spPr>
        <p:txBody>
          <a:bodyPr/>
          <a:lstStyle/>
          <a:p>
            <a:r>
              <a:rPr lang="en-US" altLang="zh-CN" dirty="0" smtClean="0">
                <a:solidFill>
                  <a:srgbClr val="EA4A54"/>
                </a:solidFill>
              </a:rPr>
              <a:t>How</a:t>
            </a:r>
            <a:r>
              <a:rPr lang="zh-CN" altLang="en-US" dirty="0" smtClean="0">
                <a:solidFill>
                  <a:srgbClr val="EA4A54"/>
                </a:solidFill>
              </a:rPr>
              <a:t> </a:t>
            </a:r>
            <a:r>
              <a:rPr lang="en-US" altLang="zh-CN" dirty="0" smtClean="0">
                <a:solidFill>
                  <a:srgbClr val="EA4A54"/>
                </a:solidFill>
              </a:rPr>
              <a:t>to</a:t>
            </a:r>
            <a:r>
              <a:rPr lang="zh-CN" altLang="en-US" dirty="0" smtClean="0">
                <a:solidFill>
                  <a:srgbClr val="EA4A54"/>
                </a:solidFill>
              </a:rPr>
              <a:t> </a:t>
            </a:r>
            <a:r>
              <a:rPr lang="en-US" altLang="zh-CN" dirty="0" smtClean="0">
                <a:solidFill>
                  <a:srgbClr val="EA4A54"/>
                </a:solidFill>
              </a:rPr>
              <a:t>select</a:t>
            </a:r>
            <a:r>
              <a:rPr lang="zh-CN" altLang="en-US" dirty="0" smtClean="0">
                <a:solidFill>
                  <a:srgbClr val="EA4A54"/>
                </a:solidFill>
              </a:rPr>
              <a:t> </a:t>
            </a:r>
            <a:r>
              <a:rPr lang="en-US" altLang="zh-CN" dirty="0" smtClean="0">
                <a:solidFill>
                  <a:srgbClr val="EA4A54"/>
                </a:solidFill>
              </a:rPr>
              <a:t>the</a:t>
            </a:r>
            <a:r>
              <a:rPr lang="zh-CN" altLang="en-US" dirty="0" smtClean="0">
                <a:solidFill>
                  <a:srgbClr val="EA4A54"/>
                </a:solidFill>
              </a:rPr>
              <a:t> </a:t>
            </a:r>
            <a:r>
              <a:rPr lang="en-US" altLang="zh-CN" dirty="0" smtClean="0">
                <a:solidFill>
                  <a:srgbClr val="EA4A54"/>
                </a:solidFill>
              </a:rPr>
              <a:t>nearby</a:t>
            </a:r>
            <a:r>
              <a:rPr lang="zh-CN" altLang="en-US" dirty="0" smtClean="0">
                <a:solidFill>
                  <a:srgbClr val="EA4A54"/>
                </a:solidFill>
              </a:rPr>
              <a:t> </a:t>
            </a:r>
            <a:r>
              <a:rPr lang="en-US" altLang="zh-CN" dirty="0" smtClean="0">
                <a:solidFill>
                  <a:srgbClr val="EA4A54"/>
                </a:solidFill>
              </a:rPr>
              <a:t>points</a:t>
            </a:r>
            <a:r>
              <a:rPr lang="zh-CN" altLang="en-US" dirty="0">
                <a:solidFill>
                  <a:srgbClr val="EA4A54"/>
                </a:solidFill>
              </a:rPr>
              <a:t> </a:t>
            </a:r>
            <a:r>
              <a:rPr lang="en-US" altLang="zh-CN" dirty="0" smtClean="0">
                <a:solidFill>
                  <a:srgbClr val="EA4A54"/>
                </a:solidFill>
              </a:rPr>
              <a:t>set</a:t>
            </a:r>
            <a:r>
              <a:rPr lang="zh-CN" altLang="en-US" dirty="0" smtClean="0">
                <a:solidFill>
                  <a:srgbClr val="EA4A54"/>
                </a:solidFill>
              </a:rPr>
              <a:t> </a:t>
            </a:r>
            <a:r>
              <a:rPr lang="en-US" altLang="zh-CN" dirty="0" smtClean="0">
                <a:solidFill>
                  <a:srgbClr val="EA4A54"/>
                </a:solidFill>
              </a:rPr>
              <a:t>from</a:t>
            </a:r>
            <a:r>
              <a:rPr lang="zh-CN" altLang="en-US" dirty="0" smtClean="0">
                <a:solidFill>
                  <a:srgbClr val="EA4A54"/>
                </a:solidFill>
              </a:rPr>
              <a:t> </a:t>
            </a:r>
            <a:r>
              <a:rPr lang="en-US" altLang="zh-CN" dirty="0" smtClean="0">
                <a:solidFill>
                  <a:srgbClr val="EA4A54"/>
                </a:solidFill>
              </a:rPr>
              <a:t>the</a:t>
            </a:r>
            <a:r>
              <a:rPr lang="zh-CN" altLang="en-US" dirty="0" smtClean="0">
                <a:solidFill>
                  <a:srgbClr val="EA4A54"/>
                </a:solidFill>
              </a:rPr>
              <a:t> </a:t>
            </a:r>
            <a:r>
              <a:rPr lang="en-US" altLang="zh-CN" dirty="0" smtClean="0">
                <a:solidFill>
                  <a:srgbClr val="EA4A54"/>
                </a:solidFill>
              </a:rPr>
              <a:t>single</a:t>
            </a:r>
            <a:r>
              <a:rPr lang="zh-CN" altLang="en-US" dirty="0" smtClean="0">
                <a:solidFill>
                  <a:srgbClr val="EA4A54"/>
                </a:solidFill>
              </a:rPr>
              <a:t> </a:t>
            </a:r>
            <a:r>
              <a:rPr lang="en-US" altLang="zh-CN" dirty="0" smtClean="0">
                <a:solidFill>
                  <a:srgbClr val="EA4A54"/>
                </a:solidFill>
              </a:rPr>
              <a:t>location</a:t>
            </a:r>
            <a:r>
              <a:rPr lang="zh-CN" altLang="en-US" dirty="0" smtClean="0">
                <a:solidFill>
                  <a:srgbClr val="EA4A54"/>
                </a:solidFill>
              </a:rPr>
              <a:t> </a:t>
            </a:r>
            <a:r>
              <a:rPr lang="en-US" altLang="zh-CN" dirty="0" smtClean="0">
                <a:solidFill>
                  <a:srgbClr val="EA4A54"/>
                </a:solidFill>
              </a:rPr>
              <a:t>to</a:t>
            </a:r>
            <a:r>
              <a:rPr lang="zh-CN" altLang="en-US" dirty="0" smtClean="0">
                <a:solidFill>
                  <a:srgbClr val="EA4A54"/>
                </a:solidFill>
              </a:rPr>
              <a:t> </a:t>
            </a:r>
            <a:r>
              <a:rPr lang="en-US" altLang="zh-CN" dirty="0" smtClean="0">
                <a:solidFill>
                  <a:srgbClr val="EA4A54"/>
                </a:solidFill>
              </a:rPr>
              <a:t>generate</a:t>
            </a:r>
            <a:r>
              <a:rPr lang="zh-CN" altLang="en-US" dirty="0" smtClean="0">
                <a:solidFill>
                  <a:srgbClr val="EA4A54"/>
                </a:solidFill>
              </a:rPr>
              <a:t> </a:t>
            </a:r>
            <a:r>
              <a:rPr lang="en-US" altLang="zh-CN" dirty="0" smtClean="0">
                <a:solidFill>
                  <a:srgbClr val="EA4A54"/>
                </a:solidFill>
              </a:rPr>
              <a:t>the</a:t>
            </a:r>
            <a:r>
              <a:rPr lang="zh-CN" altLang="en-US" dirty="0" smtClean="0">
                <a:solidFill>
                  <a:srgbClr val="EA4A54"/>
                </a:solidFill>
              </a:rPr>
              <a:t> </a:t>
            </a:r>
            <a:r>
              <a:rPr lang="en-US" altLang="zh-CN" dirty="0" smtClean="0">
                <a:solidFill>
                  <a:srgbClr val="EA4A54"/>
                </a:solidFill>
              </a:rPr>
              <a:t>most</a:t>
            </a:r>
            <a:r>
              <a:rPr lang="zh-CN" altLang="en-US" dirty="0" smtClean="0">
                <a:solidFill>
                  <a:srgbClr val="EA4A54"/>
                </a:solidFill>
              </a:rPr>
              <a:t> </a:t>
            </a:r>
            <a:r>
              <a:rPr lang="en-US" altLang="zh-CN" dirty="0" smtClean="0">
                <a:solidFill>
                  <a:srgbClr val="EA4A54"/>
                </a:solidFill>
              </a:rPr>
              <a:t>useful</a:t>
            </a:r>
            <a:r>
              <a:rPr lang="zh-CN" altLang="en-US" dirty="0" smtClean="0">
                <a:solidFill>
                  <a:srgbClr val="EA4A54"/>
                </a:solidFill>
              </a:rPr>
              <a:t> </a:t>
            </a:r>
            <a:r>
              <a:rPr lang="en-US" altLang="zh-CN" dirty="0" smtClean="0">
                <a:solidFill>
                  <a:srgbClr val="EA4A54"/>
                </a:solidFill>
              </a:rPr>
              <a:t>RSG</a:t>
            </a:r>
            <a:r>
              <a:rPr lang="en-US" altLang="zh-CN" dirty="0" smtClean="0">
                <a:solidFill>
                  <a:srgbClr val="EA4A54"/>
                </a:solidFill>
              </a:rPr>
              <a:t>?</a:t>
            </a:r>
            <a:endParaRPr lang="en-US" altLang="zh-CN" dirty="0" smtClean="0">
              <a:solidFill>
                <a:srgbClr val="EA4A54"/>
              </a:solidFill>
            </a:endParaRPr>
          </a:p>
          <a:p>
            <a:r>
              <a:rPr lang="en-US" altLang="zh-CN" dirty="0" smtClean="0"/>
              <a:t>How</a:t>
            </a:r>
            <a:r>
              <a:rPr lang="zh-CN" altLang="en-US" dirty="0" smtClean="0"/>
              <a:t> </a:t>
            </a:r>
            <a:r>
              <a:rPr lang="en-US" altLang="zh-CN" dirty="0" smtClean="0"/>
              <a:t>to</a:t>
            </a:r>
            <a:r>
              <a:rPr lang="zh-CN" altLang="en-US" dirty="0" smtClean="0"/>
              <a:t> </a:t>
            </a:r>
            <a:r>
              <a:rPr lang="en-US" altLang="zh-CN" dirty="0" smtClean="0"/>
              <a:t>compare</a:t>
            </a:r>
            <a:r>
              <a:rPr lang="zh-CN" altLang="en-US" dirty="0" smtClean="0"/>
              <a:t> </a:t>
            </a:r>
            <a:r>
              <a:rPr lang="en-US" altLang="zh-CN" dirty="0" smtClean="0"/>
              <a:t>the</a:t>
            </a:r>
            <a:r>
              <a:rPr lang="zh-CN" altLang="en-US" dirty="0" smtClean="0"/>
              <a:t> </a:t>
            </a:r>
            <a:r>
              <a:rPr lang="en-US" altLang="zh-CN" dirty="0" smtClean="0"/>
              <a:t>similarity</a:t>
            </a:r>
            <a:r>
              <a:rPr lang="zh-CN" altLang="en-US" dirty="0" smtClean="0"/>
              <a:t> </a:t>
            </a:r>
            <a:r>
              <a:rPr lang="en-US" altLang="zh-CN" dirty="0" smtClean="0"/>
              <a:t>between</a:t>
            </a:r>
            <a:r>
              <a:rPr lang="zh-CN" altLang="en-US" dirty="0" smtClean="0"/>
              <a:t> </a:t>
            </a:r>
            <a:r>
              <a:rPr lang="en-US" altLang="zh-CN" dirty="0" smtClean="0"/>
              <a:t>two</a:t>
            </a:r>
            <a:r>
              <a:rPr lang="zh-CN" altLang="en-US" dirty="0" smtClean="0"/>
              <a:t> </a:t>
            </a:r>
            <a:r>
              <a:rPr lang="en-US" altLang="zh-CN" dirty="0"/>
              <a:t>R</a:t>
            </a:r>
            <a:r>
              <a:rPr lang="en-US" altLang="zh-CN" dirty="0" smtClean="0"/>
              <a:t>SG?</a:t>
            </a:r>
            <a:endParaRPr lang="en-US" altLang="zh-CN" dirty="0" smtClean="0"/>
          </a:p>
          <a:p>
            <a:endParaRPr lang="en-US" altLang="zh-CN" dirty="0"/>
          </a:p>
          <a:p>
            <a:endParaRPr lang="en-US" altLang="zh-CN" dirty="0" smtClean="0"/>
          </a:p>
          <a:p>
            <a:endParaRPr lang="en-US" altLang="zh-CN" dirty="0"/>
          </a:p>
          <a:p>
            <a:endParaRPr lang="en-US" altLang="zh-CN" dirty="0" smtClean="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29</a:t>
            </a:fld>
            <a:endParaRPr lang="en-US" altLang="zh-CN" dirty="0"/>
          </a:p>
        </p:txBody>
      </p:sp>
    </p:spTree>
    <p:extLst>
      <p:ext uri="{BB962C8B-B14F-4D97-AF65-F5344CB8AC3E}">
        <p14:creationId xmlns:p14="http://schemas.microsoft.com/office/powerpoint/2010/main" val="5520773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Major</a:t>
            </a:r>
            <a:r>
              <a:rPr lang="zh-CN" altLang="en-US" dirty="0" smtClean="0"/>
              <a:t> </a:t>
            </a:r>
            <a:r>
              <a:rPr lang="en-US" altLang="zh-CN" dirty="0" smtClean="0"/>
              <a:t>Problems</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3</a:t>
            </a:fld>
            <a:endParaRPr lang="en-US" altLang="zh-CN"/>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020778"/>
            <a:ext cx="4424256" cy="2680138"/>
          </a:xfrm>
          <a:prstGeom prst="rect">
            <a:avLst/>
          </a:prstGeom>
          <a:ln>
            <a:solidFill>
              <a:schemeClr val="tx1"/>
            </a:solidFill>
          </a:ln>
        </p:spPr>
      </p:pic>
      <p:sp>
        <p:nvSpPr>
          <p:cNvPr id="16" name="文本框 15"/>
          <p:cNvSpPr txBox="1"/>
          <p:nvPr/>
        </p:nvSpPr>
        <p:spPr>
          <a:xfrm>
            <a:off x="1475656" y="4757082"/>
            <a:ext cx="2408032" cy="400110"/>
          </a:xfrm>
          <a:prstGeom prst="rect">
            <a:avLst/>
          </a:prstGeom>
          <a:noFill/>
        </p:spPr>
        <p:txBody>
          <a:bodyPr wrap="none" rtlCol="0">
            <a:spAutoFit/>
          </a:bodyPr>
          <a:lstStyle/>
          <a:p>
            <a:r>
              <a:rPr lang="en-US" altLang="zh-CN" sz="2000" dirty="0" smtClean="0">
                <a:latin typeface="+mj-lt"/>
                <a:ea typeface="+mj-ea"/>
              </a:rPr>
              <a:t>RSS</a:t>
            </a:r>
            <a:r>
              <a:rPr lang="zh-CN" altLang="en-US" sz="2000" dirty="0" smtClean="0">
                <a:latin typeface="+mj-lt"/>
                <a:ea typeface="+mj-ea"/>
              </a:rPr>
              <a:t> </a:t>
            </a:r>
            <a:r>
              <a:rPr lang="en-US" altLang="zh-CN" sz="2000" dirty="0" smtClean="0">
                <a:latin typeface="+mj-lt"/>
                <a:ea typeface="+mj-ea"/>
              </a:rPr>
              <a:t>bias</a:t>
            </a:r>
            <a:r>
              <a:rPr lang="zh-CN" altLang="en-US" sz="2000" dirty="0" smtClean="0">
                <a:latin typeface="+mj-lt"/>
                <a:ea typeface="+mj-ea"/>
              </a:rPr>
              <a:t> </a:t>
            </a:r>
            <a:r>
              <a:rPr lang="en-US" altLang="zh-CN" sz="2000" dirty="0" smtClean="0">
                <a:latin typeface="+mj-lt"/>
                <a:ea typeface="+mj-ea"/>
              </a:rPr>
              <a:t>over</a:t>
            </a:r>
            <a:r>
              <a:rPr lang="zh-CN" altLang="en-US" sz="2000" dirty="0" smtClean="0">
                <a:latin typeface="+mj-lt"/>
                <a:ea typeface="+mj-ea"/>
              </a:rPr>
              <a:t> </a:t>
            </a:r>
            <a:r>
              <a:rPr lang="en-US" altLang="zh-CN" sz="2000" dirty="0" smtClean="0">
                <a:latin typeface="+mj-lt"/>
                <a:ea typeface="+mj-ea"/>
              </a:rPr>
              <a:t>time</a:t>
            </a:r>
            <a:endParaRPr lang="zh-CN" altLang="en-US" sz="2000" dirty="0">
              <a:latin typeface="+mj-lt"/>
              <a:ea typeface="+mj-ea"/>
            </a:endParaRPr>
          </a:p>
        </p:txBody>
      </p:sp>
      <p:sp>
        <p:nvSpPr>
          <p:cNvPr id="11" name="内容占位符 11"/>
          <p:cNvSpPr>
            <a:spLocks noGrp="1"/>
          </p:cNvSpPr>
          <p:nvPr>
            <p:ph idx="1"/>
          </p:nvPr>
        </p:nvSpPr>
        <p:spPr>
          <a:xfrm>
            <a:off x="5179373" y="2019544"/>
            <a:ext cx="3713107" cy="4361784"/>
          </a:xfrm>
        </p:spPr>
        <p:txBody>
          <a:bodyPr/>
          <a:lstStyle/>
          <a:p>
            <a:r>
              <a:rPr lang="en-US" altLang="zh-CN" dirty="0" smtClean="0"/>
              <a:t>The</a:t>
            </a:r>
            <a:r>
              <a:rPr lang="zh-CN" altLang="en-US" dirty="0" smtClean="0"/>
              <a:t> </a:t>
            </a:r>
            <a:r>
              <a:rPr lang="en-US" altLang="zh-CN" dirty="0" smtClean="0"/>
              <a:t>RSS</a:t>
            </a:r>
            <a:r>
              <a:rPr lang="zh-CN" altLang="en-US" dirty="0" smtClean="0"/>
              <a:t> </a:t>
            </a:r>
            <a:r>
              <a:rPr lang="en-US" altLang="zh-CN" dirty="0" smtClean="0"/>
              <a:t>bias</a:t>
            </a:r>
            <a:r>
              <a:rPr lang="zh-CN" altLang="en-US" dirty="0" smtClean="0"/>
              <a:t> </a:t>
            </a:r>
            <a:r>
              <a:rPr lang="en-US" altLang="zh-CN" dirty="0" smtClean="0"/>
              <a:t>is</a:t>
            </a:r>
            <a:r>
              <a:rPr lang="zh-CN" altLang="en-US" dirty="0" smtClean="0"/>
              <a:t> </a:t>
            </a:r>
            <a:r>
              <a:rPr lang="en-US" altLang="zh-CN" dirty="0" smtClean="0"/>
              <a:t>large,</a:t>
            </a:r>
            <a:r>
              <a:rPr lang="zh-CN" altLang="en-US" dirty="0" smtClean="0"/>
              <a:t> </a:t>
            </a:r>
            <a:r>
              <a:rPr lang="en-US" altLang="zh-CN" dirty="0" smtClean="0"/>
              <a:t>usually</a:t>
            </a:r>
            <a:r>
              <a:rPr lang="zh-CN" altLang="en-US" dirty="0" smtClean="0"/>
              <a:t> </a:t>
            </a:r>
            <a:r>
              <a:rPr lang="en-US" altLang="zh-CN" dirty="0" smtClean="0">
                <a:solidFill>
                  <a:srgbClr val="FF0000"/>
                </a:solidFill>
              </a:rPr>
              <a:t>&gt;10db</a:t>
            </a:r>
            <a:endParaRPr lang="zh-CN" altLang="en-US" dirty="0" smtClean="0">
              <a:solidFill>
                <a:srgbClr val="FF0000"/>
              </a:solidFill>
            </a:endParaRPr>
          </a:p>
          <a:p>
            <a:r>
              <a:rPr lang="en-US" altLang="zh-CN" dirty="0" smtClean="0"/>
              <a:t>No</a:t>
            </a:r>
            <a:r>
              <a:rPr lang="zh-CN" altLang="en-US" dirty="0" smtClean="0"/>
              <a:t> </a:t>
            </a:r>
            <a:r>
              <a:rPr lang="en-US" altLang="zh-CN" dirty="0" smtClean="0"/>
              <a:t>matter</a:t>
            </a:r>
            <a:r>
              <a:rPr lang="zh-CN" altLang="en-US" dirty="0" smtClean="0"/>
              <a:t> </a:t>
            </a:r>
            <a:r>
              <a:rPr lang="en-US" altLang="zh-CN" dirty="0" smtClean="0"/>
              <a:t>whether</a:t>
            </a:r>
            <a:r>
              <a:rPr lang="zh-CN" altLang="en-US" dirty="0" smtClean="0"/>
              <a:t> </a:t>
            </a:r>
            <a:r>
              <a:rPr lang="en-US" altLang="zh-CN" dirty="0" smtClean="0"/>
              <a:t>the</a:t>
            </a:r>
            <a:r>
              <a:rPr lang="zh-CN" altLang="en-US" dirty="0" smtClean="0"/>
              <a:t> </a:t>
            </a:r>
            <a:r>
              <a:rPr lang="en-US" altLang="zh-CN" dirty="0" smtClean="0"/>
              <a:t>AP</a:t>
            </a:r>
            <a:r>
              <a:rPr lang="zh-CN" altLang="en-US" dirty="0" smtClean="0"/>
              <a:t> </a:t>
            </a:r>
            <a:r>
              <a:rPr lang="en-US" altLang="zh-CN" dirty="0" smtClean="0"/>
              <a:t>is</a:t>
            </a:r>
            <a:r>
              <a:rPr lang="zh-CN" altLang="en-US" dirty="0" smtClean="0"/>
              <a:t> </a:t>
            </a:r>
            <a:r>
              <a:rPr lang="en-US" altLang="zh-CN" dirty="0" smtClean="0"/>
              <a:t>strong</a:t>
            </a:r>
            <a:r>
              <a:rPr lang="zh-CN" altLang="en-US" dirty="0" smtClean="0"/>
              <a:t> </a:t>
            </a:r>
            <a:r>
              <a:rPr lang="en-US" altLang="zh-CN" dirty="0" smtClean="0"/>
              <a:t>or</a:t>
            </a:r>
            <a:r>
              <a:rPr lang="zh-CN" altLang="en-US" dirty="0" smtClean="0"/>
              <a:t> </a:t>
            </a:r>
            <a:r>
              <a:rPr lang="en-US" altLang="zh-CN" dirty="0" smtClean="0"/>
              <a:t>not</a:t>
            </a:r>
            <a:endParaRPr lang="zh-CN" altLang="en-US" dirty="0" smtClean="0"/>
          </a:p>
          <a:p>
            <a:r>
              <a:rPr lang="en-US" altLang="zh-CN" dirty="0" smtClean="0"/>
              <a:t>Spatial</a:t>
            </a:r>
            <a:r>
              <a:rPr lang="zh-CN" altLang="en-US" dirty="0" smtClean="0"/>
              <a:t> </a:t>
            </a:r>
            <a:r>
              <a:rPr lang="en-US" altLang="zh-CN" dirty="0" smtClean="0"/>
              <a:t>ambiguity</a:t>
            </a:r>
            <a:r>
              <a:rPr lang="zh-CN" altLang="en-US" dirty="0" smtClean="0"/>
              <a:t> </a:t>
            </a:r>
            <a:r>
              <a:rPr lang="en-US" altLang="zh-CN" dirty="0" smtClean="0"/>
              <a:t>and</a:t>
            </a:r>
            <a:r>
              <a:rPr lang="zh-CN" altLang="en-US" dirty="0" smtClean="0"/>
              <a:t> </a:t>
            </a:r>
            <a:r>
              <a:rPr lang="en-US" altLang="zh-CN" dirty="0" smtClean="0"/>
              <a:t>Temporal</a:t>
            </a:r>
            <a:r>
              <a:rPr lang="zh-CN" altLang="en-US" dirty="0" smtClean="0"/>
              <a:t> </a:t>
            </a:r>
            <a:r>
              <a:rPr lang="en-US" altLang="zh-CN" dirty="0" smtClean="0"/>
              <a:t>instability</a:t>
            </a:r>
          </a:p>
        </p:txBody>
      </p:sp>
    </p:spTree>
    <p:extLst>
      <p:ext uri="{BB962C8B-B14F-4D97-AF65-F5344CB8AC3E}">
        <p14:creationId xmlns:p14="http://schemas.microsoft.com/office/powerpoint/2010/main" val="58057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Profiling</a:t>
            </a:r>
            <a:r>
              <a:rPr lang="zh-CN" altLang="en-US" dirty="0" smtClean="0"/>
              <a:t> </a:t>
            </a:r>
            <a:r>
              <a:rPr lang="en-US" altLang="zh-CN" dirty="0" smtClean="0"/>
              <a:t>a</a:t>
            </a:r>
            <a:r>
              <a:rPr lang="zh-CN" altLang="en-US" dirty="0" smtClean="0"/>
              <a:t> </a:t>
            </a:r>
            <a:r>
              <a:rPr lang="en-US" altLang="zh-CN" dirty="0" smtClean="0"/>
              <a:t>Reference</a:t>
            </a:r>
            <a:r>
              <a:rPr lang="zh-CN" altLang="en-US" dirty="0" smtClean="0"/>
              <a:t> </a:t>
            </a:r>
            <a:r>
              <a:rPr lang="en-US" altLang="zh-CN" dirty="0" smtClean="0"/>
              <a:t>Location</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30</a:t>
            </a:fld>
            <a:endParaRPr lang="en-US" altLang="zh-CN" dirty="0"/>
          </a:p>
        </p:txBody>
      </p:sp>
      <p:sp>
        <p:nvSpPr>
          <p:cNvPr id="25" name="内容占位符 2"/>
          <p:cNvSpPr>
            <a:spLocks noGrp="1"/>
          </p:cNvSpPr>
          <p:nvPr>
            <p:ph idx="1"/>
          </p:nvPr>
        </p:nvSpPr>
        <p:spPr>
          <a:xfrm>
            <a:off x="755576" y="4814667"/>
            <a:ext cx="8352928" cy="1579992"/>
          </a:xfrm>
        </p:spPr>
        <p:txBody>
          <a:bodyPr/>
          <a:lstStyle/>
          <a:p>
            <a:pPr marL="342900" lvl="1" indent="-342900">
              <a:buFontTx/>
              <a:buChar char="•"/>
            </a:pPr>
            <a:r>
              <a:rPr lang="en-US" altLang="zh-CN" sz="2400" dirty="0">
                <a:ea typeface="+mn-ea"/>
                <a:cs typeface="+mn-cs"/>
              </a:rPr>
              <a:t>Obtaining</a:t>
            </a:r>
            <a:r>
              <a:rPr lang="zh-CN" altLang="en-US" sz="2400" dirty="0">
                <a:ea typeface="+mn-ea"/>
                <a:cs typeface="+mn-cs"/>
              </a:rPr>
              <a:t> </a:t>
            </a:r>
            <a:r>
              <a:rPr lang="en-US" altLang="zh-CN" sz="2400" dirty="0">
                <a:ea typeface="+mn-ea"/>
                <a:cs typeface="+mn-cs"/>
              </a:rPr>
              <a:t>the</a:t>
            </a:r>
            <a:r>
              <a:rPr lang="zh-CN" altLang="en-US" sz="2400" dirty="0">
                <a:ea typeface="+mn-ea"/>
                <a:cs typeface="+mn-cs"/>
              </a:rPr>
              <a:t> </a:t>
            </a:r>
            <a:r>
              <a:rPr lang="en-US" altLang="zh-CN" sz="2400" dirty="0">
                <a:ea typeface="+mn-ea"/>
                <a:cs typeface="+mn-cs"/>
              </a:rPr>
              <a:t>most</a:t>
            </a:r>
            <a:r>
              <a:rPr lang="zh-CN" altLang="en-US" sz="2400" dirty="0">
                <a:ea typeface="+mn-ea"/>
                <a:cs typeface="+mn-cs"/>
              </a:rPr>
              <a:t> </a:t>
            </a:r>
            <a:r>
              <a:rPr lang="en-US" altLang="zh-CN" sz="2400" dirty="0">
                <a:solidFill>
                  <a:srgbClr val="EA4A54"/>
                </a:solidFill>
                <a:ea typeface="+mn-ea"/>
                <a:cs typeface="+mn-cs"/>
              </a:rPr>
              <a:t>stable</a:t>
            </a:r>
            <a:r>
              <a:rPr lang="zh-CN" altLang="en-US" sz="2400" dirty="0">
                <a:ea typeface="+mn-ea"/>
                <a:cs typeface="+mn-cs"/>
              </a:rPr>
              <a:t> </a:t>
            </a:r>
            <a:r>
              <a:rPr lang="en-US" altLang="zh-CN" sz="2400" dirty="0">
                <a:ea typeface="+mn-ea"/>
                <a:cs typeface="+mn-cs"/>
              </a:rPr>
              <a:t>and</a:t>
            </a:r>
            <a:r>
              <a:rPr lang="zh-CN" altLang="en-US" sz="2400" dirty="0">
                <a:ea typeface="+mn-ea"/>
                <a:cs typeface="+mn-cs"/>
              </a:rPr>
              <a:t> </a:t>
            </a:r>
            <a:r>
              <a:rPr lang="en-US" altLang="zh-CN" sz="2400" dirty="0">
                <a:solidFill>
                  <a:srgbClr val="EA4A54"/>
                </a:solidFill>
                <a:ea typeface="+mn-ea"/>
                <a:cs typeface="+mn-cs"/>
              </a:rPr>
              <a:t>distinctive</a:t>
            </a:r>
            <a:r>
              <a:rPr lang="zh-CN" altLang="en-US" sz="2400" dirty="0">
                <a:ea typeface="+mn-ea"/>
                <a:cs typeface="+mn-cs"/>
              </a:rPr>
              <a:t> </a:t>
            </a:r>
            <a:r>
              <a:rPr lang="en-US" altLang="zh-CN" sz="2400" dirty="0">
                <a:ea typeface="+mn-ea"/>
                <a:cs typeface="+mn-cs"/>
              </a:rPr>
              <a:t>R</a:t>
            </a:r>
            <a:r>
              <a:rPr lang="en-US" altLang="zh-CN" sz="2400" dirty="0" smtClean="0">
                <a:ea typeface="+mn-ea"/>
                <a:cs typeface="+mn-cs"/>
              </a:rPr>
              <a:t>SG</a:t>
            </a:r>
            <a:endParaRPr lang="zh-CN" altLang="en-US" sz="2400" dirty="0">
              <a:ea typeface="+mn-ea"/>
              <a:cs typeface="+mn-cs"/>
            </a:endParaRPr>
          </a:p>
          <a:p>
            <a:pPr lvl="1"/>
            <a:r>
              <a:rPr lang="en-US" altLang="zh-CN" dirty="0" smtClean="0"/>
              <a:t>Minimizing</a:t>
            </a:r>
            <a:r>
              <a:rPr lang="zh-CN" altLang="en-US" dirty="0" smtClean="0"/>
              <a:t> </a:t>
            </a:r>
            <a:r>
              <a:rPr lang="en-US" altLang="zh-CN" dirty="0" smtClean="0"/>
              <a:t>Local</a:t>
            </a:r>
            <a:r>
              <a:rPr lang="zh-CN" altLang="en-US" dirty="0" smtClean="0"/>
              <a:t> </a:t>
            </a:r>
            <a:r>
              <a:rPr lang="en-US" altLang="zh-CN" dirty="0" smtClean="0"/>
              <a:t>Gradient</a:t>
            </a:r>
            <a:r>
              <a:rPr lang="zh-CN" altLang="en-US" dirty="0" smtClean="0"/>
              <a:t> </a:t>
            </a:r>
            <a:r>
              <a:rPr lang="en-US" altLang="zh-CN" dirty="0" smtClean="0"/>
              <a:t>(MLG)</a:t>
            </a:r>
            <a:endParaRPr lang="zh-CN" altLang="en-US" dirty="0" smtClean="0"/>
          </a:p>
          <a:p>
            <a:pPr lvl="1"/>
            <a:r>
              <a:rPr lang="en-US" altLang="zh-CN" dirty="0" smtClean="0"/>
              <a:t>Maximizing</a:t>
            </a:r>
            <a:r>
              <a:rPr lang="zh-CN" altLang="en-US" dirty="0" smtClean="0"/>
              <a:t> </a:t>
            </a:r>
            <a:r>
              <a:rPr lang="en-US" altLang="zh-CN" dirty="0" smtClean="0"/>
              <a:t>Global</a:t>
            </a:r>
            <a:r>
              <a:rPr lang="zh-CN" altLang="en-US" dirty="0" smtClean="0"/>
              <a:t> </a:t>
            </a:r>
            <a:r>
              <a:rPr lang="en-US" altLang="zh-CN" dirty="0" smtClean="0"/>
              <a:t>Gradient</a:t>
            </a:r>
            <a:r>
              <a:rPr lang="zh-CN" altLang="en-US" dirty="0" smtClean="0"/>
              <a:t> </a:t>
            </a:r>
            <a:r>
              <a:rPr lang="en-US" altLang="zh-CN" dirty="0" smtClean="0"/>
              <a:t>(MGG)</a:t>
            </a:r>
            <a:endParaRPr lang="zh-CN" altLang="en-US" dirty="0" smtClean="0"/>
          </a:p>
          <a:p>
            <a:pPr lvl="1"/>
            <a:r>
              <a:rPr lang="en-US" altLang="zh-CN" dirty="0" smtClean="0">
                <a:solidFill>
                  <a:srgbClr val="FF0000"/>
                </a:solidFill>
              </a:rPr>
              <a:t>Optimizing</a:t>
            </a:r>
            <a:r>
              <a:rPr lang="zh-CN" altLang="en-US" dirty="0" smtClean="0">
                <a:solidFill>
                  <a:srgbClr val="FF0000"/>
                </a:solidFill>
              </a:rPr>
              <a:t> </a:t>
            </a:r>
            <a:r>
              <a:rPr lang="en-US" altLang="zh-CN" dirty="0" smtClean="0">
                <a:solidFill>
                  <a:srgbClr val="FF0000"/>
                </a:solidFill>
              </a:rPr>
              <a:t>Spatial</a:t>
            </a:r>
            <a:r>
              <a:rPr lang="zh-CN" altLang="en-US" dirty="0" smtClean="0">
                <a:solidFill>
                  <a:srgbClr val="FF0000"/>
                </a:solidFill>
              </a:rPr>
              <a:t> </a:t>
            </a:r>
            <a:r>
              <a:rPr lang="en-US" altLang="zh-CN" dirty="0" smtClean="0">
                <a:solidFill>
                  <a:srgbClr val="FF0000"/>
                </a:solidFill>
              </a:rPr>
              <a:t>Stability</a:t>
            </a:r>
            <a:r>
              <a:rPr lang="zh-CN" altLang="en-US" dirty="0" smtClean="0">
                <a:solidFill>
                  <a:srgbClr val="FF0000"/>
                </a:solidFill>
              </a:rPr>
              <a:t> </a:t>
            </a:r>
            <a:r>
              <a:rPr lang="en-US" altLang="zh-CN" dirty="0" smtClean="0">
                <a:solidFill>
                  <a:srgbClr val="FF0000"/>
                </a:solidFill>
              </a:rPr>
              <a:t>(</a:t>
            </a:r>
            <a:r>
              <a:rPr lang="en-US" altLang="zh-CN" dirty="0" err="1" smtClean="0">
                <a:solidFill>
                  <a:srgbClr val="FF0000"/>
                </a:solidFill>
              </a:rPr>
              <a:t>OptSS</a:t>
            </a:r>
            <a:r>
              <a:rPr lang="en-US" altLang="zh-CN" dirty="0" smtClean="0">
                <a:solidFill>
                  <a:srgbClr val="FF0000"/>
                </a:solidFill>
              </a:rPr>
              <a:t>)</a:t>
            </a:r>
            <a:endParaRPr lang="zh-CN" altLang="en-US" dirty="0" smtClean="0">
              <a:solidFill>
                <a:srgbClr val="FF0000"/>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315" y="1268760"/>
            <a:ext cx="3375669" cy="331012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1167738"/>
            <a:ext cx="3346276" cy="3442803"/>
          </a:xfrm>
          <a:prstGeom prst="rect">
            <a:avLst/>
          </a:prstGeom>
        </p:spPr>
      </p:pic>
    </p:spTree>
    <p:extLst>
      <p:ext uri="{BB962C8B-B14F-4D97-AF65-F5344CB8AC3E}">
        <p14:creationId xmlns:p14="http://schemas.microsoft.com/office/powerpoint/2010/main" val="23431439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Challenges</a:t>
            </a:r>
            <a:endParaRPr lang="zh-CN" altLang="en-US" dirty="0"/>
          </a:p>
        </p:txBody>
      </p:sp>
      <p:sp>
        <p:nvSpPr>
          <p:cNvPr id="3" name="内容占位符 2"/>
          <p:cNvSpPr>
            <a:spLocks noGrp="1"/>
          </p:cNvSpPr>
          <p:nvPr>
            <p:ph idx="1"/>
          </p:nvPr>
        </p:nvSpPr>
        <p:spPr>
          <a:xfrm>
            <a:off x="533400" y="1628800"/>
            <a:ext cx="8136904" cy="3573760"/>
          </a:xfrm>
        </p:spPr>
        <p:txBody>
          <a:bodyPr/>
          <a:lstStyle/>
          <a:p>
            <a:r>
              <a:rPr lang="en-US" altLang="zh-CN" dirty="0" smtClean="0"/>
              <a:t>How</a:t>
            </a:r>
            <a:r>
              <a:rPr lang="zh-CN" altLang="en-US" dirty="0" smtClean="0"/>
              <a:t> </a:t>
            </a:r>
            <a:r>
              <a:rPr lang="en-US" altLang="zh-CN" dirty="0" smtClean="0"/>
              <a:t>to</a:t>
            </a:r>
            <a:r>
              <a:rPr lang="zh-CN" altLang="en-US" dirty="0" smtClean="0"/>
              <a:t> </a:t>
            </a:r>
            <a:r>
              <a:rPr lang="en-US" altLang="zh-CN" dirty="0" smtClean="0"/>
              <a:t>select</a:t>
            </a:r>
            <a:r>
              <a:rPr lang="zh-CN" altLang="en-US" dirty="0" smtClean="0"/>
              <a:t> </a:t>
            </a:r>
            <a:r>
              <a:rPr lang="en-US" altLang="zh-CN" dirty="0" smtClean="0"/>
              <a:t>the</a:t>
            </a:r>
            <a:r>
              <a:rPr lang="zh-CN" altLang="en-US" dirty="0" smtClean="0"/>
              <a:t> </a:t>
            </a:r>
            <a:r>
              <a:rPr lang="en-US" altLang="zh-CN" dirty="0" smtClean="0"/>
              <a:t>nearby</a:t>
            </a:r>
            <a:r>
              <a:rPr lang="zh-CN" altLang="en-US" dirty="0" smtClean="0"/>
              <a:t> </a:t>
            </a:r>
            <a:r>
              <a:rPr lang="en-US" altLang="zh-CN" dirty="0" smtClean="0"/>
              <a:t>points</a:t>
            </a:r>
            <a:r>
              <a:rPr lang="zh-CN" altLang="en-US" dirty="0"/>
              <a:t> </a:t>
            </a:r>
            <a:r>
              <a:rPr lang="en-US" altLang="zh-CN" dirty="0" smtClean="0"/>
              <a:t>set</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single</a:t>
            </a:r>
            <a:r>
              <a:rPr lang="zh-CN" altLang="en-US" dirty="0" smtClean="0"/>
              <a:t> </a:t>
            </a:r>
            <a:r>
              <a:rPr lang="en-US" altLang="zh-CN" dirty="0" smtClean="0"/>
              <a:t>location</a:t>
            </a:r>
            <a:r>
              <a:rPr lang="zh-CN" altLang="en-US" dirty="0" smtClean="0"/>
              <a:t> </a:t>
            </a:r>
            <a:r>
              <a:rPr lang="en-US" altLang="zh-CN" dirty="0" smtClean="0"/>
              <a:t>to</a:t>
            </a:r>
            <a:r>
              <a:rPr lang="zh-CN" altLang="en-US" dirty="0" smtClean="0"/>
              <a:t> </a:t>
            </a:r>
            <a:r>
              <a:rPr lang="en-US" altLang="zh-CN" dirty="0" smtClean="0"/>
              <a:t>generate</a:t>
            </a:r>
            <a:r>
              <a:rPr lang="zh-CN" altLang="en-US" dirty="0" smtClean="0"/>
              <a:t> </a:t>
            </a:r>
            <a:r>
              <a:rPr lang="en-US" altLang="zh-CN" dirty="0" smtClean="0"/>
              <a:t>the</a:t>
            </a:r>
            <a:r>
              <a:rPr lang="zh-CN" altLang="en-US" dirty="0" smtClean="0"/>
              <a:t> </a:t>
            </a:r>
            <a:r>
              <a:rPr lang="en-US" altLang="zh-CN" dirty="0" smtClean="0"/>
              <a:t>most</a:t>
            </a:r>
            <a:r>
              <a:rPr lang="zh-CN" altLang="en-US" dirty="0" smtClean="0"/>
              <a:t> </a:t>
            </a:r>
            <a:r>
              <a:rPr lang="en-US" altLang="zh-CN" dirty="0" smtClean="0"/>
              <a:t>useful</a:t>
            </a:r>
            <a:r>
              <a:rPr lang="zh-CN" altLang="en-US" dirty="0" smtClean="0"/>
              <a:t> </a:t>
            </a:r>
            <a:r>
              <a:rPr lang="en-US" altLang="zh-CN" dirty="0" smtClean="0"/>
              <a:t>RSG</a:t>
            </a:r>
            <a:r>
              <a:rPr lang="en-US" altLang="zh-CN" dirty="0" smtClean="0"/>
              <a:t>?</a:t>
            </a:r>
            <a:endParaRPr lang="en-US" altLang="zh-CN" dirty="0" smtClean="0"/>
          </a:p>
          <a:p>
            <a:r>
              <a:rPr lang="en-US" altLang="zh-CN" dirty="0" smtClean="0">
                <a:solidFill>
                  <a:srgbClr val="EA4A54"/>
                </a:solidFill>
              </a:rPr>
              <a:t>How</a:t>
            </a:r>
            <a:r>
              <a:rPr lang="zh-CN" altLang="en-US" dirty="0" smtClean="0">
                <a:solidFill>
                  <a:srgbClr val="EA4A54"/>
                </a:solidFill>
              </a:rPr>
              <a:t> </a:t>
            </a:r>
            <a:r>
              <a:rPr lang="en-US" altLang="zh-CN" dirty="0" smtClean="0">
                <a:solidFill>
                  <a:srgbClr val="EA4A54"/>
                </a:solidFill>
              </a:rPr>
              <a:t>to</a:t>
            </a:r>
            <a:r>
              <a:rPr lang="zh-CN" altLang="en-US" dirty="0" smtClean="0">
                <a:solidFill>
                  <a:srgbClr val="EA4A54"/>
                </a:solidFill>
              </a:rPr>
              <a:t> </a:t>
            </a:r>
            <a:r>
              <a:rPr lang="en-US" altLang="zh-CN" dirty="0" smtClean="0">
                <a:solidFill>
                  <a:srgbClr val="EA4A54"/>
                </a:solidFill>
              </a:rPr>
              <a:t>compare</a:t>
            </a:r>
            <a:r>
              <a:rPr lang="zh-CN" altLang="en-US" dirty="0" smtClean="0">
                <a:solidFill>
                  <a:srgbClr val="EA4A54"/>
                </a:solidFill>
              </a:rPr>
              <a:t> </a:t>
            </a:r>
            <a:r>
              <a:rPr lang="en-US" altLang="zh-CN" dirty="0" smtClean="0">
                <a:solidFill>
                  <a:srgbClr val="EA4A54"/>
                </a:solidFill>
              </a:rPr>
              <a:t>the</a:t>
            </a:r>
            <a:r>
              <a:rPr lang="zh-CN" altLang="en-US" dirty="0" smtClean="0">
                <a:solidFill>
                  <a:srgbClr val="EA4A54"/>
                </a:solidFill>
              </a:rPr>
              <a:t> </a:t>
            </a:r>
            <a:r>
              <a:rPr lang="en-US" altLang="zh-CN" dirty="0" smtClean="0">
                <a:solidFill>
                  <a:srgbClr val="EA4A54"/>
                </a:solidFill>
              </a:rPr>
              <a:t>similarity</a:t>
            </a:r>
            <a:r>
              <a:rPr lang="zh-CN" altLang="en-US" dirty="0" smtClean="0">
                <a:solidFill>
                  <a:srgbClr val="EA4A54"/>
                </a:solidFill>
              </a:rPr>
              <a:t> </a:t>
            </a:r>
            <a:r>
              <a:rPr lang="en-US" altLang="zh-CN" dirty="0" smtClean="0">
                <a:solidFill>
                  <a:srgbClr val="EA4A54"/>
                </a:solidFill>
              </a:rPr>
              <a:t>between</a:t>
            </a:r>
            <a:r>
              <a:rPr lang="zh-CN" altLang="en-US" dirty="0" smtClean="0">
                <a:solidFill>
                  <a:srgbClr val="EA4A54"/>
                </a:solidFill>
              </a:rPr>
              <a:t> </a:t>
            </a:r>
            <a:r>
              <a:rPr lang="en-US" altLang="zh-CN" dirty="0" smtClean="0">
                <a:solidFill>
                  <a:srgbClr val="EA4A54"/>
                </a:solidFill>
              </a:rPr>
              <a:t>two</a:t>
            </a:r>
            <a:r>
              <a:rPr lang="zh-CN" altLang="en-US" dirty="0" smtClean="0">
                <a:solidFill>
                  <a:srgbClr val="EA4A54"/>
                </a:solidFill>
              </a:rPr>
              <a:t> </a:t>
            </a:r>
            <a:r>
              <a:rPr lang="en-US" altLang="zh-CN" dirty="0">
                <a:solidFill>
                  <a:srgbClr val="EA4A54"/>
                </a:solidFill>
              </a:rPr>
              <a:t>R</a:t>
            </a:r>
            <a:r>
              <a:rPr lang="en-US" altLang="zh-CN" dirty="0" smtClean="0">
                <a:solidFill>
                  <a:srgbClr val="EA4A54"/>
                </a:solidFill>
              </a:rPr>
              <a:t>SG?</a:t>
            </a:r>
            <a:endParaRPr lang="en-US" altLang="zh-CN" dirty="0" smtClean="0">
              <a:solidFill>
                <a:srgbClr val="EA4A54"/>
              </a:solidFill>
            </a:endParaRPr>
          </a:p>
          <a:p>
            <a:endParaRPr lang="en-US" altLang="zh-CN" dirty="0"/>
          </a:p>
          <a:p>
            <a:endParaRPr lang="en-US" altLang="zh-CN" dirty="0" smtClean="0"/>
          </a:p>
          <a:p>
            <a:endParaRPr lang="en-US" altLang="zh-CN" dirty="0"/>
          </a:p>
          <a:p>
            <a:endParaRPr lang="en-US" altLang="zh-CN" dirty="0" smtClean="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31</a:t>
            </a:fld>
            <a:endParaRPr lang="en-US" altLang="zh-CN" dirty="0"/>
          </a:p>
        </p:txBody>
      </p:sp>
    </p:spTree>
    <p:extLst>
      <p:ext uri="{BB962C8B-B14F-4D97-AF65-F5344CB8AC3E}">
        <p14:creationId xmlns:p14="http://schemas.microsoft.com/office/powerpoint/2010/main" val="330744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214" y="1295400"/>
            <a:ext cx="2919964" cy="2024629"/>
          </a:xfrm>
          <a:prstGeom prst="rect">
            <a:avLst/>
          </a:prstGeom>
          <a:ln>
            <a:solidFill>
              <a:schemeClr val="tx1"/>
            </a:solidFill>
          </a:ln>
        </p:spPr>
      </p:pic>
      <p:sp>
        <p:nvSpPr>
          <p:cNvPr id="2" name="标题 1"/>
          <p:cNvSpPr>
            <a:spLocks noGrp="1"/>
          </p:cNvSpPr>
          <p:nvPr>
            <p:ph type="title"/>
          </p:nvPr>
        </p:nvSpPr>
        <p:spPr/>
        <p:txBody>
          <a:bodyPr/>
          <a:lstStyle/>
          <a:p>
            <a:r>
              <a:rPr lang="en-US" altLang="zh-CN" dirty="0" smtClean="0"/>
              <a:t>Major</a:t>
            </a:r>
            <a:r>
              <a:rPr lang="zh-CN" altLang="en-US" dirty="0" smtClean="0"/>
              <a:t> </a:t>
            </a:r>
            <a:r>
              <a:rPr lang="en-US" altLang="zh-CN" dirty="0" smtClean="0"/>
              <a:t>Problems</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4</a:t>
            </a:fld>
            <a:endParaRPr lang="en-US" altLang="zh-CN"/>
          </a:p>
        </p:txBody>
      </p:sp>
      <p:sp>
        <p:nvSpPr>
          <p:cNvPr id="13" name="文本框 12"/>
          <p:cNvSpPr txBox="1"/>
          <p:nvPr/>
        </p:nvSpPr>
        <p:spPr>
          <a:xfrm>
            <a:off x="848550" y="3297523"/>
            <a:ext cx="3680816" cy="400110"/>
          </a:xfrm>
          <a:prstGeom prst="rect">
            <a:avLst/>
          </a:prstGeom>
          <a:noFill/>
        </p:spPr>
        <p:txBody>
          <a:bodyPr wrap="none" rtlCol="0">
            <a:spAutoFit/>
          </a:bodyPr>
          <a:lstStyle/>
          <a:p>
            <a:r>
              <a:rPr lang="en-US" altLang="zh-CN" sz="2000" dirty="0" smtClean="0">
                <a:latin typeface="+mj-lt"/>
                <a:ea typeface="+mj-ea"/>
              </a:rPr>
              <a:t>Fingerprint</a:t>
            </a:r>
            <a:r>
              <a:rPr lang="zh-CN" altLang="en-US" sz="2000" dirty="0" smtClean="0">
                <a:latin typeface="+mj-lt"/>
                <a:ea typeface="+mj-ea"/>
              </a:rPr>
              <a:t> </a:t>
            </a:r>
            <a:r>
              <a:rPr lang="en-US" altLang="zh-CN" sz="2000" dirty="0" smtClean="0">
                <a:latin typeface="+mj-lt"/>
                <a:ea typeface="+mj-ea"/>
              </a:rPr>
              <a:t>spatial</a:t>
            </a:r>
            <a:r>
              <a:rPr lang="zh-CN" altLang="en-US" sz="2000" dirty="0" smtClean="0">
                <a:latin typeface="+mj-lt"/>
                <a:ea typeface="+mj-ea"/>
              </a:rPr>
              <a:t> </a:t>
            </a:r>
            <a:r>
              <a:rPr lang="en-US" altLang="zh-CN" sz="2000" dirty="0" smtClean="0">
                <a:latin typeface="+mj-lt"/>
                <a:ea typeface="+mj-ea"/>
              </a:rPr>
              <a:t>ambiguity</a:t>
            </a:r>
            <a:endParaRPr lang="zh-CN" altLang="en-US" sz="2000" dirty="0">
              <a:latin typeface="+mj-lt"/>
              <a:ea typeface="+mj-ea"/>
            </a:endParaRPr>
          </a:p>
        </p:txBody>
      </p:sp>
      <p:sp>
        <p:nvSpPr>
          <p:cNvPr id="14" name="文本框 13"/>
          <p:cNvSpPr txBox="1"/>
          <p:nvPr/>
        </p:nvSpPr>
        <p:spPr>
          <a:xfrm>
            <a:off x="848550" y="5880377"/>
            <a:ext cx="3884397" cy="400110"/>
          </a:xfrm>
          <a:prstGeom prst="rect">
            <a:avLst/>
          </a:prstGeom>
          <a:noFill/>
        </p:spPr>
        <p:txBody>
          <a:bodyPr wrap="none" rtlCol="0">
            <a:spAutoFit/>
          </a:bodyPr>
          <a:lstStyle/>
          <a:p>
            <a:r>
              <a:rPr lang="en-US" altLang="zh-CN" sz="2000" dirty="0" smtClean="0">
                <a:latin typeface="+mj-lt"/>
                <a:ea typeface="+mj-ea"/>
              </a:rPr>
              <a:t>Fingerprint</a:t>
            </a:r>
            <a:r>
              <a:rPr lang="zh-CN" altLang="en-US" sz="2000" dirty="0" smtClean="0">
                <a:latin typeface="+mj-lt"/>
                <a:ea typeface="+mj-ea"/>
              </a:rPr>
              <a:t> </a:t>
            </a:r>
            <a:r>
              <a:rPr lang="en-US" altLang="zh-CN" sz="2000" dirty="0" smtClean="0">
                <a:latin typeface="+mj-lt"/>
                <a:ea typeface="+mj-ea"/>
              </a:rPr>
              <a:t>temporal</a:t>
            </a:r>
            <a:r>
              <a:rPr lang="zh-CN" altLang="en-US" sz="2000" dirty="0" smtClean="0">
                <a:latin typeface="+mj-lt"/>
                <a:ea typeface="+mj-ea"/>
              </a:rPr>
              <a:t> </a:t>
            </a:r>
            <a:r>
              <a:rPr lang="en-US" altLang="zh-CN" sz="2000" dirty="0" smtClean="0">
                <a:latin typeface="+mj-lt"/>
                <a:ea typeface="+mj-ea"/>
              </a:rPr>
              <a:t>instability</a:t>
            </a:r>
            <a:endParaRPr lang="zh-CN" altLang="en-US" sz="2000" dirty="0">
              <a:latin typeface="+mj-lt"/>
              <a:ea typeface="+mj-ea"/>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076" y="3950794"/>
            <a:ext cx="2891102" cy="1823370"/>
          </a:xfrm>
          <a:prstGeom prst="rect">
            <a:avLst/>
          </a:prstGeom>
          <a:ln>
            <a:solidFill>
              <a:schemeClr val="tx1"/>
            </a:solidFill>
          </a:ln>
        </p:spPr>
      </p:pic>
      <p:sp>
        <p:nvSpPr>
          <p:cNvPr id="11" name="内容占位符 11"/>
          <p:cNvSpPr>
            <a:spLocks noGrp="1"/>
          </p:cNvSpPr>
          <p:nvPr>
            <p:ph idx="1"/>
          </p:nvPr>
        </p:nvSpPr>
        <p:spPr>
          <a:xfrm>
            <a:off x="4729860" y="1413732"/>
            <a:ext cx="4306636" cy="1883791"/>
          </a:xfrm>
        </p:spPr>
        <p:txBody>
          <a:bodyPr/>
          <a:lstStyle/>
          <a:p>
            <a:r>
              <a:rPr lang="en-US" altLang="zh-CN" dirty="0" smtClean="0"/>
              <a:t>One</a:t>
            </a:r>
            <a:r>
              <a:rPr lang="zh-CN" altLang="en-US" dirty="0" smtClean="0"/>
              <a:t> </a:t>
            </a:r>
            <a:r>
              <a:rPr lang="en-US" altLang="zh-CN" dirty="0" smtClean="0"/>
              <a:t>fingerprint</a:t>
            </a:r>
            <a:r>
              <a:rPr lang="zh-CN" altLang="en-US" dirty="0" smtClean="0"/>
              <a:t> </a:t>
            </a:r>
            <a:r>
              <a:rPr lang="en-US" altLang="zh-CN" dirty="0" smtClean="0"/>
              <a:t>might</a:t>
            </a:r>
            <a:r>
              <a:rPr lang="zh-CN" altLang="en-US" dirty="0" smtClean="0"/>
              <a:t> </a:t>
            </a:r>
            <a:r>
              <a:rPr lang="en-US" altLang="zh-CN" dirty="0" smtClean="0"/>
              <a:t>be</a:t>
            </a:r>
            <a:r>
              <a:rPr lang="zh-CN" altLang="en-US" dirty="0" smtClean="0"/>
              <a:t> </a:t>
            </a:r>
            <a:r>
              <a:rPr lang="en-US" altLang="zh-CN" dirty="0" smtClean="0"/>
              <a:t>similar</a:t>
            </a:r>
            <a:r>
              <a:rPr lang="zh-CN" altLang="en-US" dirty="0" smtClean="0"/>
              <a:t> </a:t>
            </a:r>
            <a:r>
              <a:rPr lang="en-US" altLang="zh-CN" dirty="0" smtClean="0"/>
              <a:t>to</a:t>
            </a:r>
            <a:r>
              <a:rPr lang="zh-CN" altLang="en-US" dirty="0" smtClean="0"/>
              <a:t> </a:t>
            </a:r>
            <a:r>
              <a:rPr lang="en-US" altLang="zh-CN" dirty="0" smtClean="0"/>
              <a:t>those</a:t>
            </a:r>
            <a:r>
              <a:rPr lang="zh-CN" altLang="en-US" dirty="0" smtClean="0"/>
              <a:t> </a:t>
            </a:r>
            <a:r>
              <a:rPr lang="en-US" altLang="zh-CN" dirty="0" smtClean="0"/>
              <a:t>from</a:t>
            </a:r>
            <a:r>
              <a:rPr lang="zh-CN" altLang="en-US" dirty="0" smtClean="0"/>
              <a:t> </a:t>
            </a:r>
            <a:r>
              <a:rPr lang="en-US" altLang="zh-CN" dirty="0" smtClean="0"/>
              <a:t>two</a:t>
            </a:r>
            <a:r>
              <a:rPr lang="zh-CN" altLang="en-US" dirty="0" smtClean="0"/>
              <a:t> </a:t>
            </a:r>
            <a:r>
              <a:rPr lang="en-US" altLang="zh-CN" dirty="0" smtClean="0"/>
              <a:t>or</a:t>
            </a:r>
            <a:r>
              <a:rPr lang="zh-CN" altLang="en-US" dirty="0" smtClean="0"/>
              <a:t> </a:t>
            </a:r>
            <a:r>
              <a:rPr lang="en-US" altLang="zh-CN" dirty="0" smtClean="0"/>
              <a:t>more</a:t>
            </a:r>
            <a:r>
              <a:rPr lang="zh-CN" altLang="en-US" dirty="0" smtClean="0"/>
              <a:t> </a:t>
            </a:r>
            <a:r>
              <a:rPr lang="en-US" altLang="zh-CN" dirty="0" smtClean="0"/>
              <a:t>quite</a:t>
            </a:r>
            <a:r>
              <a:rPr lang="zh-CN" altLang="en-US" dirty="0" smtClean="0"/>
              <a:t> </a:t>
            </a:r>
            <a:r>
              <a:rPr lang="en-US" altLang="zh-CN" dirty="0" smtClean="0"/>
              <a:t>distant</a:t>
            </a:r>
            <a:r>
              <a:rPr lang="zh-CN" altLang="en-US" dirty="0" smtClean="0"/>
              <a:t> </a:t>
            </a:r>
            <a:r>
              <a:rPr lang="en-US" altLang="zh-CN" dirty="0" smtClean="0"/>
              <a:t>locations</a:t>
            </a:r>
          </a:p>
        </p:txBody>
      </p:sp>
      <p:sp>
        <p:nvSpPr>
          <p:cNvPr id="12" name="内容占位符 11"/>
          <p:cNvSpPr txBox="1">
            <a:spLocks/>
          </p:cNvSpPr>
          <p:nvPr/>
        </p:nvSpPr>
        <p:spPr bwMode="auto">
          <a:xfrm>
            <a:off x="4729860" y="3827103"/>
            <a:ext cx="4306636" cy="188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r>
              <a:rPr lang="en-US" altLang="zh-CN" kern="0" dirty="0" smtClean="0"/>
              <a:t>Re-collected</a:t>
            </a:r>
            <a:r>
              <a:rPr lang="zh-CN" altLang="en-US" kern="0" dirty="0" smtClean="0"/>
              <a:t> </a:t>
            </a:r>
            <a:r>
              <a:rPr lang="en-US" altLang="zh-CN" kern="0" dirty="0" smtClean="0"/>
              <a:t>fingerprints</a:t>
            </a:r>
            <a:r>
              <a:rPr lang="zh-CN" altLang="en-US" kern="0" dirty="0" smtClean="0"/>
              <a:t> </a:t>
            </a:r>
            <a:r>
              <a:rPr lang="en-US" altLang="zh-CN" kern="0" dirty="0" smtClean="0"/>
              <a:t>from</a:t>
            </a:r>
            <a:r>
              <a:rPr lang="zh-CN" altLang="en-US" kern="0" dirty="0" smtClean="0"/>
              <a:t> </a:t>
            </a:r>
            <a:r>
              <a:rPr lang="en-US" altLang="zh-CN" kern="0" dirty="0" smtClean="0"/>
              <a:t>same</a:t>
            </a:r>
            <a:r>
              <a:rPr lang="zh-CN" altLang="en-US" kern="0" dirty="0" smtClean="0"/>
              <a:t> </a:t>
            </a:r>
            <a:r>
              <a:rPr lang="en-US" altLang="zh-CN" kern="0" dirty="0" smtClean="0"/>
              <a:t>location</a:t>
            </a:r>
            <a:r>
              <a:rPr lang="zh-CN" altLang="en-US" kern="0" dirty="0" smtClean="0"/>
              <a:t> </a:t>
            </a:r>
            <a:r>
              <a:rPr lang="en-US" altLang="zh-CN" kern="0" dirty="0" smtClean="0"/>
              <a:t>can’t</a:t>
            </a:r>
            <a:r>
              <a:rPr lang="zh-CN" altLang="en-US" kern="0" dirty="0" smtClean="0"/>
              <a:t> </a:t>
            </a:r>
            <a:r>
              <a:rPr lang="en-US" altLang="zh-CN" kern="0" dirty="0" smtClean="0"/>
              <a:t>match</a:t>
            </a:r>
            <a:r>
              <a:rPr lang="zh-CN" altLang="en-US" kern="0" dirty="0" smtClean="0"/>
              <a:t> </a:t>
            </a:r>
            <a:r>
              <a:rPr lang="en-US" altLang="zh-CN" kern="0" dirty="0" smtClean="0"/>
              <a:t>with</a:t>
            </a:r>
            <a:r>
              <a:rPr lang="zh-CN" altLang="en-US" kern="0" dirty="0" smtClean="0"/>
              <a:t> </a:t>
            </a:r>
            <a:r>
              <a:rPr lang="en-US" altLang="zh-CN" kern="0" dirty="0" smtClean="0"/>
              <a:t>initially</a:t>
            </a:r>
            <a:r>
              <a:rPr lang="zh-CN" altLang="en-US" kern="0" dirty="0" smtClean="0"/>
              <a:t> </a:t>
            </a:r>
            <a:r>
              <a:rPr lang="en-US" altLang="zh-CN" kern="0" dirty="0" smtClean="0"/>
              <a:t>fingerprint</a:t>
            </a:r>
          </a:p>
        </p:txBody>
      </p:sp>
      <p:sp>
        <p:nvSpPr>
          <p:cNvPr id="17" name="圆角矩形 16"/>
          <p:cNvSpPr/>
          <p:nvPr/>
        </p:nvSpPr>
        <p:spPr>
          <a:xfrm>
            <a:off x="318196" y="2956080"/>
            <a:ext cx="8640960" cy="1635834"/>
          </a:xfrm>
          <a:prstGeom prst="roundRect">
            <a:avLst/>
          </a:prstGeom>
          <a:solidFill>
            <a:schemeClr val="bg1"/>
          </a:solidFill>
          <a:ln w="38100">
            <a:solidFill>
              <a:srgbClr val="0CA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rgbClr val="0CA1C9"/>
                </a:solidFill>
              </a:rPr>
              <a:t>Mismatch</a:t>
            </a:r>
            <a:r>
              <a:rPr lang="zh-CN" altLang="en-US" sz="3200" b="1" dirty="0" smtClean="0">
                <a:solidFill>
                  <a:srgbClr val="0CA1C9"/>
                </a:solidFill>
              </a:rPr>
              <a:t> </a:t>
            </a:r>
            <a:r>
              <a:rPr lang="en-US" altLang="zh-CN" sz="3200" b="1" dirty="0" smtClean="0">
                <a:solidFill>
                  <a:srgbClr val="0CA1C9"/>
                </a:solidFill>
              </a:rPr>
              <a:t>&amp;</a:t>
            </a:r>
            <a:r>
              <a:rPr lang="zh-CN" altLang="en-US" sz="3200" b="1" dirty="0" smtClean="0">
                <a:solidFill>
                  <a:srgbClr val="0CA1C9"/>
                </a:solidFill>
              </a:rPr>
              <a:t> </a:t>
            </a:r>
            <a:r>
              <a:rPr lang="en-US" altLang="zh-CN" sz="3200" b="1" dirty="0" smtClean="0">
                <a:solidFill>
                  <a:srgbClr val="0CA1C9"/>
                </a:solidFill>
              </a:rPr>
              <a:t>Degrade</a:t>
            </a:r>
            <a:r>
              <a:rPr lang="zh-CN" altLang="en-US" sz="3200" b="1" dirty="0" smtClean="0">
                <a:solidFill>
                  <a:srgbClr val="0CA1C9"/>
                </a:solidFill>
              </a:rPr>
              <a:t> </a:t>
            </a:r>
            <a:r>
              <a:rPr lang="en-US" altLang="zh-CN" sz="3200" b="1" dirty="0" smtClean="0">
                <a:solidFill>
                  <a:srgbClr val="0CA1C9"/>
                </a:solidFill>
              </a:rPr>
              <a:t>the</a:t>
            </a:r>
            <a:r>
              <a:rPr lang="zh-CN" altLang="en-US" sz="3200" b="1" dirty="0" smtClean="0">
                <a:solidFill>
                  <a:srgbClr val="0CA1C9"/>
                </a:solidFill>
              </a:rPr>
              <a:t> </a:t>
            </a:r>
            <a:r>
              <a:rPr lang="en-US" altLang="zh-CN" sz="3200" b="1" dirty="0" smtClean="0">
                <a:solidFill>
                  <a:srgbClr val="0CA1C9"/>
                </a:solidFill>
              </a:rPr>
              <a:t>performance</a:t>
            </a:r>
            <a:r>
              <a:rPr lang="zh-CN" altLang="en-US" sz="3200" b="1" dirty="0" smtClean="0">
                <a:solidFill>
                  <a:srgbClr val="0CA1C9"/>
                </a:solidFill>
              </a:rPr>
              <a:t> </a:t>
            </a:r>
            <a:r>
              <a:rPr lang="en-US" altLang="zh-CN" sz="3200" b="1" dirty="0" smtClean="0">
                <a:solidFill>
                  <a:srgbClr val="0CA1C9"/>
                </a:solidFill>
              </a:rPr>
              <a:t>of</a:t>
            </a:r>
            <a:r>
              <a:rPr lang="zh-CN" altLang="en-US" sz="3200" b="1" dirty="0" smtClean="0">
                <a:solidFill>
                  <a:srgbClr val="0CA1C9"/>
                </a:solidFill>
              </a:rPr>
              <a:t> </a:t>
            </a:r>
            <a:r>
              <a:rPr lang="en-US" altLang="zh-CN" sz="3200" b="1" dirty="0" smtClean="0">
                <a:solidFill>
                  <a:srgbClr val="0CA1C9"/>
                </a:solidFill>
              </a:rPr>
              <a:t>original</a:t>
            </a:r>
            <a:r>
              <a:rPr lang="zh-CN" altLang="en-US" sz="3200" b="1" dirty="0" smtClean="0">
                <a:solidFill>
                  <a:srgbClr val="0CA1C9"/>
                </a:solidFill>
              </a:rPr>
              <a:t> </a:t>
            </a:r>
            <a:r>
              <a:rPr lang="en-US" altLang="zh-CN" sz="3200" b="1" dirty="0" smtClean="0">
                <a:solidFill>
                  <a:srgbClr val="EA4A54"/>
                </a:solidFill>
              </a:rPr>
              <a:t>fingerprint</a:t>
            </a:r>
            <a:r>
              <a:rPr lang="zh-CN" altLang="en-US" sz="3200" b="1" dirty="0" smtClean="0">
                <a:solidFill>
                  <a:srgbClr val="EA4A54"/>
                </a:solidFill>
              </a:rPr>
              <a:t> </a:t>
            </a:r>
            <a:r>
              <a:rPr lang="en-US" altLang="zh-CN" sz="3200" b="1" dirty="0" smtClean="0">
                <a:solidFill>
                  <a:srgbClr val="EA4A54"/>
                </a:solidFill>
              </a:rPr>
              <a:t>database</a:t>
            </a:r>
            <a:r>
              <a:rPr lang="en-US" altLang="zh-CN" sz="3200" b="1" dirty="0">
                <a:solidFill>
                  <a:srgbClr val="0CA1C9"/>
                </a:solidFill>
              </a:rPr>
              <a:t>!</a:t>
            </a:r>
            <a:endParaRPr lang="zh-CN" altLang="en-US" sz="3200" b="1" dirty="0">
              <a:solidFill>
                <a:srgbClr val="0CA1C9"/>
              </a:solidFill>
            </a:endParaRPr>
          </a:p>
        </p:txBody>
      </p:sp>
    </p:spTree>
    <p:extLst>
      <p:ext uri="{BB962C8B-B14F-4D97-AF65-F5344CB8AC3E}">
        <p14:creationId xmlns:p14="http://schemas.microsoft.com/office/powerpoint/2010/main" val="157818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Existing Arts</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5</a:t>
            </a:fld>
            <a:endParaRPr lang="en-US" altLang="zh-CN"/>
          </a:p>
        </p:txBody>
      </p:sp>
      <p:sp>
        <p:nvSpPr>
          <p:cNvPr id="12" name="文本框 11"/>
          <p:cNvSpPr txBox="1"/>
          <p:nvPr/>
        </p:nvSpPr>
        <p:spPr>
          <a:xfrm>
            <a:off x="3330142" y="3565902"/>
            <a:ext cx="2610010" cy="400110"/>
          </a:xfrm>
          <a:prstGeom prst="rect">
            <a:avLst/>
          </a:prstGeom>
          <a:noFill/>
          <a:effectLst>
            <a:softEdge rad="12700"/>
          </a:effectLst>
        </p:spPr>
        <p:txBody>
          <a:bodyPr wrap="none" rtlCol="0">
            <a:spAutoFit/>
          </a:bodyPr>
          <a:lstStyle/>
          <a:p>
            <a:r>
              <a:rPr lang="en-US" altLang="zh-CN" sz="2000" dirty="0" smtClean="0">
                <a:latin typeface="+mj-lt"/>
                <a:ea typeface="+mj-ea"/>
              </a:rPr>
              <a:t>Argus, </a:t>
            </a:r>
            <a:r>
              <a:rPr lang="en-US" altLang="zh-CN" sz="2000" dirty="0" err="1" smtClean="0">
                <a:latin typeface="+mj-lt"/>
                <a:ea typeface="+mj-ea"/>
              </a:rPr>
              <a:t>Ubicomp</a:t>
            </a:r>
            <a:r>
              <a:rPr lang="en-US" altLang="zh-CN" sz="2000" dirty="0" smtClean="0">
                <a:latin typeface="+mj-lt"/>
                <a:ea typeface="+mj-ea"/>
              </a:rPr>
              <a:t> ’15</a:t>
            </a:r>
            <a:endParaRPr lang="zh-CN" altLang="en-US" sz="2000" dirty="0">
              <a:latin typeface="+mj-lt"/>
              <a:ea typeface="+mj-ea"/>
            </a:endParaRPr>
          </a:p>
        </p:txBody>
      </p:sp>
      <p:sp>
        <p:nvSpPr>
          <p:cNvPr id="13" name="文本框 12"/>
          <p:cNvSpPr txBox="1"/>
          <p:nvPr/>
        </p:nvSpPr>
        <p:spPr>
          <a:xfrm>
            <a:off x="179512" y="3570382"/>
            <a:ext cx="3060453" cy="400110"/>
          </a:xfrm>
          <a:prstGeom prst="rect">
            <a:avLst/>
          </a:prstGeom>
          <a:noFill/>
          <a:effectLst>
            <a:softEdge rad="12700"/>
          </a:effectLst>
        </p:spPr>
        <p:txBody>
          <a:bodyPr wrap="none" rtlCol="0">
            <a:spAutoFit/>
          </a:bodyPr>
          <a:lstStyle/>
          <a:p>
            <a:r>
              <a:rPr lang="en-US" altLang="zh-CN" sz="2000" dirty="0" smtClean="0">
                <a:latin typeface="+mj-lt"/>
                <a:ea typeface="+mj-ea"/>
              </a:rPr>
              <a:t>Acoustic, </a:t>
            </a:r>
            <a:r>
              <a:rPr lang="en-US" altLang="zh-CN" sz="2000" dirty="0" err="1" smtClean="0">
                <a:latin typeface="+mj-lt"/>
                <a:ea typeface="+mj-ea"/>
              </a:rPr>
              <a:t>Mobicom</a:t>
            </a:r>
            <a:r>
              <a:rPr lang="en-US" altLang="zh-CN" sz="2000" dirty="0" smtClean="0">
                <a:latin typeface="+mj-lt"/>
                <a:ea typeface="+mj-ea"/>
              </a:rPr>
              <a:t> ’12</a:t>
            </a:r>
            <a:endParaRPr lang="zh-CN" altLang="en-US" sz="2000" dirty="0">
              <a:latin typeface="+mj-lt"/>
              <a:ea typeface="+mj-ea"/>
            </a:endParaRPr>
          </a:p>
        </p:txBody>
      </p:sp>
      <p:sp>
        <p:nvSpPr>
          <p:cNvPr id="14" name="文本框 13"/>
          <p:cNvSpPr txBox="1"/>
          <p:nvPr/>
        </p:nvSpPr>
        <p:spPr>
          <a:xfrm>
            <a:off x="5991529" y="3573016"/>
            <a:ext cx="3161443" cy="400110"/>
          </a:xfrm>
          <a:prstGeom prst="rect">
            <a:avLst/>
          </a:prstGeom>
          <a:noFill/>
          <a:effectLst>
            <a:softEdge rad="12700"/>
          </a:effectLst>
        </p:spPr>
        <p:txBody>
          <a:bodyPr wrap="none" rtlCol="0">
            <a:spAutoFit/>
          </a:bodyPr>
          <a:lstStyle/>
          <a:p>
            <a:r>
              <a:rPr lang="en-US" altLang="zh-CN" sz="2000" dirty="0" err="1" smtClean="0">
                <a:latin typeface="+mj-lt"/>
                <a:ea typeface="+mj-ea"/>
              </a:rPr>
              <a:t>Followme</a:t>
            </a:r>
            <a:r>
              <a:rPr lang="en-US" altLang="zh-CN" sz="2000" dirty="0" smtClean="0">
                <a:latin typeface="+mj-lt"/>
                <a:ea typeface="+mj-ea"/>
              </a:rPr>
              <a:t>, </a:t>
            </a:r>
            <a:r>
              <a:rPr lang="en-US" altLang="zh-CN" sz="2000" dirty="0" err="1" smtClean="0">
                <a:latin typeface="+mj-lt"/>
                <a:ea typeface="+mj-ea"/>
              </a:rPr>
              <a:t>Mobicom</a:t>
            </a:r>
            <a:r>
              <a:rPr lang="en-US" altLang="zh-CN" sz="2000" dirty="0" smtClean="0">
                <a:latin typeface="+mj-lt"/>
                <a:ea typeface="+mj-ea"/>
              </a:rPr>
              <a:t> ’15</a:t>
            </a:r>
            <a:endParaRPr lang="zh-CN" altLang="en-US" sz="2000" dirty="0">
              <a:latin typeface="+mj-lt"/>
              <a:ea typeface="+mj-ea"/>
            </a:endParaRPr>
          </a:p>
        </p:txBody>
      </p:sp>
      <p:sp>
        <p:nvSpPr>
          <p:cNvPr id="15" name="圆角矩形 14"/>
          <p:cNvSpPr/>
          <p:nvPr/>
        </p:nvSpPr>
        <p:spPr>
          <a:xfrm>
            <a:off x="251520" y="4509120"/>
            <a:ext cx="8640960" cy="1635834"/>
          </a:xfrm>
          <a:prstGeom prst="roundRect">
            <a:avLst/>
          </a:prstGeom>
          <a:solidFill>
            <a:schemeClr val="bg1"/>
          </a:solidFill>
          <a:ln w="38100">
            <a:solidFill>
              <a:srgbClr val="0CA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rgbClr val="0CA1C9"/>
                </a:solidFill>
              </a:rPr>
              <a:t>While</a:t>
            </a:r>
            <a:r>
              <a:rPr lang="zh-CN" altLang="en-US" sz="3200" b="1" dirty="0" smtClean="0">
                <a:solidFill>
                  <a:srgbClr val="0CA1C9"/>
                </a:solidFill>
              </a:rPr>
              <a:t> </a:t>
            </a:r>
            <a:r>
              <a:rPr lang="en-US" altLang="zh-CN" sz="3200" b="1" dirty="0" smtClean="0">
                <a:solidFill>
                  <a:srgbClr val="0CA1C9"/>
                </a:solidFill>
              </a:rPr>
              <a:t>achieved</a:t>
            </a:r>
            <a:r>
              <a:rPr lang="zh-CN" altLang="en-US" sz="3200" b="1" dirty="0" smtClean="0">
                <a:solidFill>
                  <a:srgbClr val="0CA1C9"/>
                </a:solidFill>
              </a:rPr>
              <a:t> </a:t>
            </a:r>
            <a:r>
              <a:rPr lang="en-US" altLang="zh-CN" sz="3200" b="1" dirty="0" smtClean="0">
                <a:solidFill>
                  <a:srgbClr val="0CA1C9"/>
                </a:solidFill>
              </a:rPr>
              <a:t>better</a:t>
            </a:r>
            <a:r>
              <a:rPr lang="zh-CN" altLang="en-US" sz="3200" b="1" dirty="0" smtClean="0">
                <a:solidFill>
                  <a:srgbClr val="0CA1C9"/>
                </a:solidFill>
              </a:rPr>
              <a:t> </a:t>
            </a:r>
            <a:r>
              <a:rPr lang="en-US" altLang="zh-CN" sz="3200" b="1" dirty="0" smtClean="0">
                <a:solidFill>
                  <a:srgbClr val="0CA1C9"/>
                </a:solidFill>
              </a:rPr>
              <a:t>accuracy,</a:t>
            </a:r>
            <a:r>
              <a:rPr lang="zh-CN" altLang="en-US" sz="3200" b="1" dirty="0" smtClean="0">
                <a:solidFill>
                  <a:srgbClr val="0CA1C9"/>
                </a:solidFill>
              </a:rPr>
              <a:t> </a:t>
            </a:r>
            <a:r>
              <a:rPr lang="en-US" altLang="zh-CN" sz="3200" b="1" dirty="0" smtClean="0">
                <a:solidFill>
                  <a:srgbClr val="0CA1C9"/>
                </a:solidFill>
              </a:rPr>
              <a:t>these</a:t>
            </a:r>
            <a:r>
              <a:rPr lang="zh-CN" altLang="en-US" sz="3200" b="1" dirty="0" smtClean="0">
                <a:solidFill>
                  <a:srgbClr val="0CA1C9"/>
                </a:solidFill>
              </a:rPr>
              <a:t> </a:t>
            </a:r>
            <a:r>
              <a:rPr lang="en-US" altLang="zh-CN" sz="3200" b="1" dirty="0" smtClean="0">
                <a:solidFill>
                  <a:srgbClr val="0CA1C9"/>
                </a:solidFill>
              </a:rPr>
              <a:t>solutions</a:t>
            </a:r>
            <a:r>
              <a:rPr lang="zh-CN" altLang="en-US" sz="3200" b="1" dirty="0" smtClean="0">
                <a:solidFill>
                  <a:srgbClr val="0CA1C9"/>
                </a:solidFill>
              </a:rPr>
              <a:t> </a:t>
            </a:r>
            <a:r>
              <a:rPr lang="en-US" altLang="zh-CN" sz="3200" b="1" dirty="0" smtClean="0">
                <a:solidFill>
                  <a:srgbClr val="0CA1C9"/>
                </a:solidFill>
              </a:rPr>
              <a:t>degraded</a:t>
            </a:r>
            <a:r>
              <a:rPr lang="zh-CN" altLang="en-US" sz="3200" b="1" dirty="0" smtClean="0">
                <a:solidFill>
                  <a:srgbClr val="0CA1C9"/>
                </a:solidFill>
              </a:rPr>
              <a:t> </a:t>
            </a:r>
            <a:r>
              <a:rPr lang="en-US" altLang="zh-CN" sz="3200" b="1" dirty="0" smtClean="0">
                <a:solidFill>
                  <a:srgbClr val="0CA1C9"/>
                </a:solidFill>
              </a:rPr>
              <a:t>the</a:t>
            </a:r>
            <a:r>
              <a:rPr lang="zh-CN" altLang="en-US" sz="3200" b="1" dirty="0" smtClean="0">
                <a:solidFill>
                  <a:srgbClr val="0CA1C9"/>
                </a:solidFill>
              </a:rPr>
              <a:t> </a:t>
            </a:r>
            <a:r>
              <a:rPr lang="en-US" altLang="zh-CN" sz="3200" b="1" dirty="0" smtClean="0">
                <a:solidFill>
                  <a:srgbClr val="EA4A54"/>
                </a:solidFill>
              </a:rPr>
              <a:t>delightful</a:t>
            </a:r>
            <a:r>
              <a:rPr lang="zh-CN" altLang="en-US" sz="3200" b="1" dirty="0" smtClean="0">
                <a:solidFill>
                  <a:srgbClr val="EA4A54"/>
                </a:solidFill>
              </a:rPr>
              <a:t> </a:t>
            </a:r>
            <a:r>
              <a:rPr lang="en-US" altLang="zh-CN" sz="3200" b="1" dirty="0" smtClean="0">
                <a:solidFill>
                  <a:srgbClr val="EA4A54"/>
                </a:solidFill>
              </a:rPr>
              <a:t>ubiquity</a:t>
            </a:r>
            <a:r>
              <a:rPr lang="zh-CN" altLang="en-US" sz="3200" b="1" dirty="0" smtClean="0">
                <a:solidFill>
                  <a:srgbClr val="EA4A54"/>
                </a:solidFill>
              </a:rPr>
              <a:t> </a:t>
            </a:r>
            <a:r>
              <a:rPr lang="en-US" altLang="zh-CN" sz="3200" b="1" dirty="0" smtClean="0">
                <a:solidFill>
                  <a:srgbClr val="0CA1C9"/>
                </a:solidFill>
              </a:rPr>
              <a:t>and</a:t>
            </a:r>
            <a:r>
              <a:rPr lang="zh-CN" altLang="en-US" sz="3200" b="1" dirty="0" smtClean="0">
                <a:solidFill>
                  <a:srgbClr val="0CA1C9"/>
                </a:solidFill>
              </a:rPr>
              <a:t> </a:t>
            </a:r>
            <a:r>
              <a:rPr lang="en-US" altLang="zh-CN" sz="3200" b="1" dirty="0" smtClean="0">
                <a:solidFill>
                  <a:srgbClr val="0CA1C9"/>
                </a:solidFill>
              </a:rPr>
              <a:t>induce</a:t>
            </a:r>
            <a:r>
              <a:rPr lang="zh-CN" altLang="en-US" sz="3200" b="1" dirty="0" smtClean="0">
                <a:solidFill>
                  <a:srgbClr val="0CA1C9"/>
                </a:solidFill>
              </a:rPr>
              <a:t> </a:t>
            </a:r>
            <a:r>
              <a:rPr lang="en-US" altLang="zh-CN" sz="3200" b="1" dirty="0" smtClean="0">
                <a:solidFill>
                  <a:srgbClr val="EA4A54"/>
                </a:solidFill>
              </a:rPr>
              <a:t>additional</a:t>
            </a:r>
            <a:r>
              <a:rPr lang="zh-CN" altLang="en-US" sz="3200" b="1" dirty="0" smtClean="0">
                <a:solidFill>
                  <a:srgbClr val="EA4A54"/>
                </a:solidFill>
              </a:rPr>
              <a:t> </a:t>
            </a:r>
            <a:r>
              <a:rPr lang="en-US" altLang="zh-CN" sz="3200" b="1" dirty="0" smtClean="0">
                <a:solidFill>
                  <a:srgbClr val="EA4A54"/>
                </a:solidFill>
              </a:rPr>
              <a:t>costs</a:t>
            </a:r>
            <a:endParaRPr lang="zh-CN" altLang="en-US" sz="3200" b="1" dirty="0">
              <a:solidFill>
                <a:srgbClr val="EA4A54"/>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629" y="1732946"/>
            <a:ext cx="2689650" cy="1800000"/>
          </a:xfrm>
          <a:prstGeom prst="rect">
            <a:avLst/>
          </a:prstGeom>
          <a:ln>
            <a:solidFill>
              <a:schemeClr val="tx1"/>
            </a:solidFill>
          </a:ln>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21" y="1732946"/>
            <a:ext cx="2520280" cy="1800000"/>
          </a:xfrm>
          <a:prstGeom prst="rect">
            <a:avLst/>
          </a:prstGeom>
          <a:ln>
            <a:solidFill>
              <a:schemeClr val="tx1"/>
            </a:solidFill>
          </a:ln>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807" y="1732946"/>
            <a:ext cx="2700000" cy="1800000"/>
          </a:xfrm>
          <a:prstGeom prst="rect">
            <a:avLst/>
          </a:prstGeom>
          <a:ln>
            <a:solidFill>
              <a:schemeClr val="tx1"/>
            </a:solidFill>
          </a:ln>
        </p:spPr>
      </p:pic>
    </p:spTree>
    <p:extLst>
      <p:ext uri="{BB962C8B-B14F-4D97-AF65-F5344CB8AC3E}">
        <p14:creationId xmlns:p14="http://schemas.microsoft.com/office/powerpoint/2010/main" val="56244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Existing Arts</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6</a:t>
            </a:fld>
            <a:endParaRPr lang="en-US" altLang="zh-CN"/>
          </a:p>
        </p:txBody>
      </p:sp>
      <p:sp>
        <p:nvSpPr>
          <p:cNvPr id="12" name="文本框 11"/>
          <p:cNvSpPr txBox="1"/>
          <p:nvPr/>
        </p:nvSpPr>
        <p:spPr>
          <a:xfrm>
            <a:off x="1178938" y="3881873"/>
            <a:ext cx="3004349" cy="400110"/>
          </a:xfrm>
          <a:prstGeom prst="rect">
            <a:avLst/>
          </a:prstGeom>
          <a:noFill/>
          <a:effectLst>
            <a:softEdge rad="12700"/>
          </a:effectLst>
        </p:spPr>
        <p:txBody>
          <a:bodyPr wrap="none" rtlCol="0">
            <a:spAutoFit/>
          </a:bodyPr>
          <a:lstStyle/>
          <a:p>
            <a:r>
              <a:rPr lang="en-US" altLang="zh-CN" sz="2000" dirty="0" err="1" smtClean="0">
                <a:latin typeface="+mj-lt"/>
                <a:ea typeface="+mj-ea"/>
              </a:rPr>
              <a:t>Walkie-Markie</a:t>
            </a:r>
            <a:r>
              <a:rPr lang="en-US" altLang="zh-CN" sz="2000" dirty="0" smtClean="0">
                <a:latin typeface="+mj-lt"/>
                <a:ea typeface="+mj-ea"/>
              </a:rPr>
              <a:t>, NSDI’13</a:t>
            </a:r>
            <a:endParaRPr lang="zh-CN" altLang="en-US" sz="2000" dirty="0">
              <a:latin typeface="+mj-lt"/>
              <a:ea typeface="+mj-ea"/>
            </a:endParaRPr>
          </a:p>
        </p:txBody>
      </p:sp>
      <p:sp>
        <p:nvSpPr>
          <p:cNvPr id="13" name="文本框 12"/>
          <p:cNvSpPr txBox="1"/>
          <p:nvPr/>
        </p:nvSpPr>
        <p:spPr>
          <a:xfrm>
            <a:off x="5756168" y="3881873"/>
            <a:ext cx="1592103" cy="400110"/>
          </a:xfrm>
          <a:prstGeom prst="rect">
            <a:avLst/>
          </a:prstGeom>
          <a:noFill/>
          <a:effectLst>
            <a:softEdge rad="12700"/>
          </a:effectLst>
        </p:spPr>
        <p:txBody>
          <a:bodyPr wrap="none" rtlCol="0">
            <a:spAutoFit/>
          </a:bodyPr>
          <a:lstStyle/>
          <a:p>
            <a:r>
              <a:rPr lang="en-US" altLang="zh-CN" sz="2000" dirty="0" smtClean="0">
                <a:latin typeface="+mj-lt"/>
                <a:ea typeface="+mj-ea"/>
              </a:rPr>
              <a:t>GIFT, TIE ’16</a:t>
            </a:r>
            <a:endParaRPr lang="zh-CN" altLang="en-US" sz="2000" dirty="0">
              <a:latin typeface="+mj-lt"/>
              <a:ea typeface="+mj-ea"/>
            </a:endParaRPr>
          </a:p>
        </p:txBody>
      </p:sp>
      <p:sp>
        <p:nvSpPr>
          <p:cNvPr id="15" name="圆角矩形 14"/>
          <p:cNvSpPr/>
          <p:nvPr/>
        </p:nvSpPr>
        <p:spPr>
          <a:xfrm>
            <a:off x="251520" y="4509120"/>
            <a:ext cx="8640960" cy="1635834"/>
          </a:xfrm>
          <a:prstGeom prst="roundRect">
            <a:avLst/>
          </a:prstGeom>
          <a:solidFill>
            <a:schemeClr val="bg1"/>
          </a:solidFill>
          <a:ln w="38100">
            <a:solidFill>
              <a:srgbClr val="0CA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rgbClr val="0CA1C9"/>
                </a:solidFill>
              </a:rPr>
              <a:t>Need</a:t>
            </a:r>
            <a:r>
              <a:rPr lang="zh-CN" altLang="en-US" sz="3200" b="1" dirty="0" smtClean="0">
                <a:solidFill>
                  <a:srgbClr val="0CA1C9"/>
                </a:solidFill>
              </a:rPr>
              <a:t> </a:t>
            </a:r>
            <a:r>
              <a:rPr lang="en-US" altLang="zh-CN" sz="3200" b="1" dirty="0" smtClean="0">
                <a:solidFill>
                  <a:srgbClr val="0CA1C9"/>
                </a:solidFill>
              </a:rPr>
              <a:t>a</a:t>
            </a:r>
            <a:r>
              <a:rPr lang="zh-CN" altLang="en-US" sz="3200" b="1" dirty="0" smtClean="0">
                <a:solidFill>
                  <a:srgbClr val="0CA1C9"/>
                </a:solidFill>
              </a:rPr>
              <a:t> </a:t>
            </a:r>
            <a:r>
              <a:rPr lang="en-US" altLang="zh-CN" sz="3200" b="1" dirty="0" smtClean="0">
                <a:solidFill>
                  <a:srgbClr val="0CA1C9"/>
                </a:solidFill>
              </a:rPr>
              <a:t>path</a:t>
            </a:r>
            <a:r>
              <a:rPr lang="zh-CN" altLang="en-US" sz="3200" b="1" dirty="0" smtClean="0">
                <a:solidFill>
                  <a:srgbClr val="0CA1C9"/>
                </a:solidFill>
              </a:rPr>
              <a:t> </a:t>
            </a:r>
            <a:r>
              <a:rPr lang="en-US" altLang="zh-CN" sz="3200" b="1" dirty="0" smtClean="0">
                <a:solidFill>
                  <a:srgbClr val="0CA1C9"/>
                </a:solidFill>
              </a:rPr>
              <a:t>and</a:t>
            </a:r>
            <a:r>
              <a:rPr lang="zh-CN" altLang="en-US" sz="3200" b="1" dirty="0" smtClean="0">
                <a:solidFill>
                  <a:srgbClr val="0CA1C9"/>
                </a:solidFill>
              </a:rPr>
              <a:t> </a:t>
            </a:r>
            <a:r>
              <a:rPr lang="en-US" altLang="zh-CN" sz="3200" b="1" dirty="0" smtClean="0">
                <a:solidFill>
                  <a:srgbClr val="0CA1C9"/>
                </a:solidFill>
              </a:rPr>
              <a:t>continuous</a:t>
            </a:r>
            <a:r>
              <a:rPr lang="zh-CN" altLang="en-US" sz="3200" b="1" dirty="0" smtClean="0">
                <a:solidFill>
                  <a:srgbClr val="0CA1C9"/>
                </a:solidFill>
              </a:rPr>
              <a:t> </a:t>
            </a:r>
            <a:r>
              <a:rPr lang="en-US" altLang="zh-CN" sz="3200" b="1" dirty="0" smtClean="0">
                <a:solidFill>
                  <a:srgbClr val="0CA1C9"/>
                </a:solidFill>
              </a:rPr>
              <a:t>fingerprints,</a:t>
            </a:r>
            <a:r>
              <a:rPr lang="zh-CN" altLang="en-US" sz="3200" b="1" dirty="0" smtClean="0">
                <a:solidFill>
                  <a:srgbClr val="0CA1C9"/>
                </a:solidFill>
              </a:rPr>
              <a:t> </a:t>
            </a:r>
            <a:r>
              <a:rPr lang="en-US" altLang="zh-CN" sz="3200" b="1" dirty="0" smtClean="0">
                <a:solidFill>
                  <a:srgbClr val="0CA1C9"/>
                </a:solidFill>
              </a:rPr>
              <a:t>can’t</a:t>
            </a:r>
            <a:r>
              <a:rPr lang="zh-CN" altLang="en-US" sz="3200" b="1" dirty="0" smtClean="0">
                <a:solidFill>
                  <a:srgbClr val="0CA1C9"/>
                </a:solidFill>
              </a:rPr>
              <a:t> </a:t>
            </a:r>
            <a:r>
              <a:rPr lang="en-US" altLang="zh-CN" sz="3200" b="1" dirty="0" smtClean="0">
                <a:solidFill>
                  <a:srgbClr val="0CA1C9"/>
                </a:solidFill>
              </a:rPr>
              <a:t>work</a:t>
            </a:r>
            <a:r>
              <a:rPr lang="zh-CN" altLang="en-US" sz="3200" b="1" dirty="0" smtClean="0">
                <a:solidFill>
                  <a:srgbClr val="0CA1C9"/>
                </a:solidFill>
              </a:rPr>
              <a:t> </a:t>
            </a:r>
            <a:r>
              <a:rPr lang="en-US" altLang="zh-CN" sz="3200" b="1" dirty="0" smtClean="0">
                <a:solidFill>
                  <a:srgbClr val="0CA1C9"/>
                </a:solidFill>
              </a:rPr>
              <a:t>when</a:t>
            </a:r>
            <a:r>
              <a:rPr lang="zh-CN" altLang="en-US" sz="3200" b="1" dirty="0" smtClean="0">
                <a:solidFill>
                  <a:srgbClr val="0CA1C9"/>
                </a:solidFill>
              </a:rPr>
              <a:t> </a:t>
            </a:r>
            <a:r>
              <a:rPr lang="en-US" altLang="zh-CN" sz="3200" b="1" dirty="0" smtClean="0">
                <a:solidFill>
                  <a:srgbClr val="0CA1C9"/>
                </a:solidFill>
              </a:rPr>
              <a:t>user</a:t>
            </a:r>
            <a:r>
              <a:rPr lang="zh-CN" altLang="en-US" sz="3200" b="1" dirty="0" smtClean="0">
                <a:solidFill>
                  <a:srgbClr val="0CA1C9"/>
                </a:solidFill>
              </a:rPr>
              <a:t> </a:t>
            </a:r>
            <a:r>
              <a:rPr lang="en-US" altLang="zh-CN" sz="3200" b="1" dirty="0" smtClean="0">
                <a:solidFill>
                  <a:srgbClr val="0CA1C9"/>
                </a:solidFill>
              </a:rPr>
              <a:t>is</a:t>
            </a:r>
            <a:r>
              <a:rPr lang="zh-CN" altLang="en-US" sz="3200" b="1" dirty="0" smtClean="0">
                <a:solidFill>
                  <a:srgbClr val="0CA1C9"/>
                </a:solidFill>
              </a:rPr>
              <a:t> </a:t>
            </a:r>
            <a:r>
              <a:rPr lang="en-US" altLang="zh-CN" sz="3200" b="1" dirty="0" smtClean="0">
                <a:solidFill>
                  <a:srgbClr val="0CA1C9"/>
                </a:solidFill>
              </a:rPr>
              <a:t>static!</a:t>
            </a:r>
            <a:endParaRPr lang="zh-CN" altLang="en-US" sz="3200" b="1" dirty="0">
              <a:solidFill>
                <a:srgbClr val="0CA1C9"/>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700511"/>
            <a:ext cx="3130995" cy="2176361"/>
          </a:xfrm>
          <a:prstGeom prst="rect">
            <a:avLst/>
          </a:prstGeom>
          <a:ln>
            <a:solidFill>
              <a:schemeClr val="tx1"/>
            </a:solidFill>
          </a:ln>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1700512"/>
            <a:ext cx="3240360" cy="2176361"/>
          </a:xfrm>
          <a:prstGeom prst="rect">
            <a:avLst/>
          </a:prstGeom>
          <a:ln>
            <a:solidFill>
              <a:schemeClr val="tx1"/>
            </a:solidFill>
          </a:ln>
        </p:spPr>
      </p:pic>
    </p:spTree>
    <p:extLst>
      <p:ext uri="{BB962C8B-B14F-4D97-AF65-F5344CB8AC3E}">
        <p14:creationId xmlns:p14="http://schemas.microsoft.com/office/powerpoint/2010/main" val="215037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Problem Statement</a:t>
            </a:r>
            <a:endParaRPr lang="zh-CN" altLang="en-US" dirty="0"/>
          </a:p>
        </p:txBody>
      </p:sp>
      <p:sp>
        <p:nvSpPr>
          <p:cNvPr id="3" name="内容占位符 2"/>
          <p:cNvSpPr>
            <a:spLocks noGrp="1"/>
          </p:cNvSpPr>
          <p:nvPr>
            <p:ph idx="1"/>
          </p:nvPr>
        </p:nvSpPr>
        <p:spPr/>
        <p:txBody>
          <a:bodyPr/>
          <a:lstStyle/>
          <a:p>
            <a:r>
              <a:rPr lang="en-US" altLang="zh-CN" dirty="0" smtClean="0"/>
              <a:t>Accurate</a:t>
            </a:r>
            <a:r>
              <a:rPr lang="zh-CN" altLang="en-US" dirty="0" smtClean="0"/>
              <a:t> </a:t>
            </a:r>
            <a:r>
              <a:rPr lang="en-US" altLang="zh-CN" dirty="0"/>
              <a:t>l</a:t>
            </a:r>
            <a:r>
              <a:rPr lang="en-US" altLang="zh-CN" dirty="0" smtClean="0"/>
              <a:t>ocalization</a:t>
            </a:r>
            <a:r>
              <a:rPr lang="zh-CN" altLang="en-US" dirty="0" smtClean="0"/>
              <a:t> </a:t>
            </a:r>
            <a:r>
              <a:rPr lang="en-US" altLang="zh-CN" dirty="0" smtClean="0"/>
              <a:t>using</a:t>
            </a:r>
            <a:r>
              <a:rPr lang="zh-CN" altLang="en-US" dirty="0" smtClean="0"/>
              <a:t> </a:t>
            </a:r>
            <a:r>
              <a:rPr lang="en-US" altLang="zh-CN" dirty="0" smtClean="0"/>
              <a:t>RSS</a:t>
            </a:r>
            <a:r>
              <a:rPr lang="zh-CN" altLang="en-US" dirty="0" smtClean="0"/>
              <a:t> </a:t>
            </a:r>
            <a:r>
              <a:rPr lang="en-US" altLang="zh-CN" dirty="0" smtClean="0"/>
              <a:t>fingerprint.</a:t>
            </a:r>
          </a:p>
          <a:p>
            <a:pPr lvl="1"/>
            <a:r>
              <a:rPr lang="en-US" altLang="zh-CN" dirty="0" smtClean="0"/>
              <a:t>Overcomes</a:t>
            </a:r>
            <a:r>
              <a:rPr lang="zh-CN" altLang="en-US" dirty="0" smtClean="0"/>
              <a:t> </a:t>
            </a:r>
            <a:r>
              <a:rPr lang="en-US" altLang="zh-CN" dirty="0" smtClean="0"/>
              <a:t>spatial</a:t>
            </a:r>
            <a:r>
              <a:rPr lang="zh-CN" altLang="en-US" dirty="0" smtClean="0"/>
              <a:t> </a:t>
            </a:r>
            <a:r>
              <a:rPr lang="en-US" altLang="zh-CN" dirty="0" smtClean="0"/>
              <a:t>ambiguity</a:t>
            </a:r>
            <a:r>
              <a:rPr lang="zh-CN" altLang="en-US" dirty="0" smtClean="0"/>
              <a:t> </a:t>
            </a:r>
            <a:r>
              <a:rPr lang="en-US" altLang="zh-CN" dirty="0" smtClean="0"/>
              <a:t>&amp;</a:t>
            </a:r>
            <a:r>
              <a:rPr lang="zh-CN" altLang="en-US" dirty="0" smtClean="0"/>
              <a:t> </a:t>
            </a:r>
            <a:r>
              <a:rPr lang="en-US" altLang="zh-CN" dirty="0" smtClean="0"/>
              <a:t>temporal</a:t>
            </a:r>
            <a:r>
              <a:rPr lang="zh-CN" altLang="en-US" dirty="0" smtClean="0"/>
              <a:t> </a:t>
            </a:r>
            <a:r>
              <a:rPr lang="en-US" altLang="zh-CN" dirty="0" smtClean="0"/>
              <a:t>instability</a:t>
            </a:r>
            <a:r>
              <a:rPr lang="zh-CN" altLang="en-US" dirty="0" smtClean="0"/>
              <a:t> </a:t>
            </a:r>
            <a:r>
              <a:rPr lang="en-US" altLang="zh-CN" dirty="0" smtClean="0"/>
              <a:t>using</a:t>
            </a:r>
            <a:r>
              <a:rPr lang="zh-CN" altLang="en-US" dirty="0" smtClean="0"/>
              <a:t> </a:t>
            </a:r>
            <a:r>
              <a:rPr lang="en-US" altLang="zh-CN" dirty="0" smtClean="0">
                <a:solidFill>
                  <a:srgbClr val="EA4A54"/>
                </a:solidFill>
              </a:rPr>
              <a:t>only</a:t>
            </a:r>
            <a:r>
              <a:rPr lang="zh-CN" altLang="en-US" dirty="0" smtClean="0">
                <a:solidFill>
                  <a:srgbClr val="EA4A54"/>
                </a:solidFill>
              </a:rPr>
              <a:t> </a:t>
            </a:r>
            <a:r>
              <a:rPr lang="en-US" altLang="zh-CN" dirty="0" smtClean="0">
                <a:solidFill>
                  <a:srgbClr val="EA4A54"/>
                </a:solidFill>
              </a:rPr>
              <a:t>Wi-Fi</a:t>
            </a:r>
            <a:r>
              <a:rPr lang="zh-CN" altLang="en-US" dirty="0" smtClean="0">
                <a:solidFill>
                  <a:srgbClr val="EA4A54"/>
                </a:solidFill>
              </a:rPr>
              <a:t> </a:t>
            </a:r>
            <a:r>
              <a:rPr lang="en-US" altLang="zh-CN" dirty="0" smtClean="0"/>
              <a:t>signals.</a:t>
            </a:r>
            <a:endParaRPr lang="zh-CN" altLang="en-US" dirty="0" smtClean="0"/>
          </a:p>
          <a:p>
            <a:pPr lvl="1"/>
            <a:r>
              <a:rPr lang="en-US" altLang="zh-CN" dirty="0" smtClean="0">
                <a:solidFill>
                  <a:srgbClr val="EA4A54"/>
                </a:solidFill>
              </a:rPr>
              <a:t>Without</a:t>
            </a:r>
            <a:r>
              <a:rPr lang="zh-CN" altLang="en-US" dirty="0" smtClean="0">
                <a:solidFill>
                  <a:srgbClr val="EA4A54"/>
                </a:solidFill>
              </a:rPr>
              <a:t> </a:t>
            </a:r>
            <a:r>
              <a:rPr lang="en-US" altLang="zh-CN" dirty="0" smtClean="0">
                <a:solidFill>
                  <a:srgbClr val="EA4A54"/>
                </a:solidFill>
              </a:rPr>
              <a:t>any</a:t>
            </a:r>
            <a:r>
              <a:rPr lang="zh-CN" altLang="en-US" dirty="0" smtClean="0">
                <a:solidFill>
                  <a:srgbClr val="EA4A54"/>
                </a:solidFill>
              </a:rPr>
              <a:t> </a:t>
            </a:r>
            <a:r>
              <a:rPr lang="en-US" altLang="zh-CN" dirty="0">
                <a:solidFill>
                  <a:srgbClr val="EA4A54"/>
                </a:solidFill>
              </a:rPr>
              <a:t>additional</a:t>
            </a:r>
            <a:r>
              <a:rPr lang="zh-CN" altLang="en-US" dirty="0">
                <a:solidFill>
                  <a:srgbClr val="EA4A54"/>
                </a:solidFill>
              </a:rPr>
              <a:t> </a:t>
            </a:r>
            <a:r>
              <a:rPr lang="en-US" altLang="zh-CN" dirty="0">
                <a:solidFill>
                  <a:srgbClr val="EA4A54"/>
                </a:solidFill>
              </a:rPr>
              <a:t>system</a:t>
            </a:r>
            <a:r>
              <a:rPr lang="zh-CN" altLang="en-US" dirty="0">
                <a:solidFill>
                  <a:srgbClr val="EA4A54"/>
                </a:solidFill>
              </a:rPr>
              <a:t> </a:t>
            </a:r>
            <a:r>
              <a:rPr lang="en-US" altLang="zh-CN" dirty="0">
                <a:solidFill>
                  <a:srgbClr val="EA4A54"/>
                </a:solidFill>
              </a:rPr>
              <a:t>costs</a:t>
            </a:r>
            <a:endParaRPr lang="zh-CN" altLang="en-US" dirty="0">
              <a:solidFill>
                <a:srgbClr val="EA4A54"/>
              </a:solidFill>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7</a:t>
            </a:fld>
            <a:endParaRPr lang="en-US" altLang="zh-CN"/>
          </a:p>
        </p:txBody>
      </p:sp>
      <p:pic>
        <p:nvPicPr>
          <p:cNvPr id="5"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79" b="95897" l="4622" r="97059"/>
                    </a14:imgEffect>
                  </a14:imgLayer>
                </a14:imgProps>
              </a:ext>
              <a:ext uri="{28A0092B-C50C-407E-A947-70E740481C1C}">
                <a14:useLocalDpi xmlns:a14="http://schemas.microsoft.com/office/drawing/2010/main" val="0"/>
              </a:ext>
            </a:extLst>
          </a:blip>
          <a:srcRect/>
          <a:stretch>
            <a:fillRect/>
          </a:stretch>
        </p:blipFill>
        <p:spPr bwMode="auto">
          <a:xfrm>
            <a:off x="1259632" y="3652440"/>
            <a:ext cx="1133475"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http://www.grlc.vic.gov.au/sites/default/files/images/Wifi-Icon-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9882" y="3436416"/>
            <a:ext cx="377825" cy="37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79" b="95897" l="4622" r="97059"/>
                    </a14:imgEffect>
                  </a14:imgLayer>
                </a14:imgProps>
              </a:ext>
              <a:ext uri="{28A0092B-C50C-407E-A947-70E740481C1C}">
                <a14:useLocalDpi xmlns:a14="http://schemas.microsoft.com/office/drawing/2010/main" val="0"/>
              </a:ext>
            </a:extLst>
          </a:blip>
          <a:srcRect/>
          <a:stretch>
            <a:fillRect/>
          </a:stretch>
        </p:blipFill>
        <p:spPr bwMode="auto">
          <a:xfrm>
            <a:off x="6300192" y="3068960"/>
            <a:ext cx="1133475"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http://www.grlc.vic.gov.au/sites/default/files/images/Wifi-Icon-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0442" y="2852936"/>
            <a:ext cx="377825" cy="3778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79" b="95897" l="4622" r="97059"/>
                    </a14:imgEffect>
                  </a14:imgLayer>
                </a14:imgProps>
              </a:ext>
              <a:ext uri="{28A0092B-C50C-407E-A947-70E740481C1C}">
                <a14:useLocalDpi xmlns:a14="http://schemas.microsoft.com/office/drawing/2010/main" val="0"/>
              </a:ext>
            </a:extLst>
          </a:blip>
          <a:srcRect/>
          <a:stretch>
            <a:fillRect/>
          </a:stretch>
        </p:blipFill>
        <p:spPr bwMode="auto">
          <a:xfrm>
            <a:off x="5364088" y="5541416"/>
            <a:ext cx="1133475"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http://www.grlc.vic.gov.au/sites/default/files/images/Wifi-Icon-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4338" y="5325392"/>
            <a:ext cx="377825" cy="37782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p:blipFill>
        <p:spPr>
          <a:xfrm>
            <a:off x="3468905" y="3250010"/>
            <a:ext cx="1304788" cy="2362785"/>
          </a:xfrm>
          <a:prstGeom prst="rect">
            <a:avLst/>
          </a:prstGeom>
        </p:spPr>
      </p:pic>
    </p:spTree>
    <p:extLst>
      <p:ext uri="{BB962C8B-B14F-4D97-AF65-F5344CB8AC3E}">
        <p14:creationId xmlns:p14="http://schemas.microsoft.com/office/powerpoint/2010/main" val="263529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爆炸形 2 21"/>
          <p:cNvSpPr/>
          <p:nvPr/>
        </p:nvSpPr>
        <p:spPr>
          <a:xfrm rot="359023">
            <a:off x="4244192" y="1106000"/>
            <a:ext cx="4900636" cy="1515918"/>
          </a:xfrm>
          <a:prstGeom prst="irregularSeal2">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en-US" altLang="zh-CN" dirty="0"/>
              <a:t>Problem Statement</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8</a:t>
            </a:fld>
            <a:endParaRPr lang="en-US" altLang="zh-CN"/>
          </a:p>
        </p:txBody>
      </p:sp>
      <p:sp>
        <p:nvSpPr>
          <p:cNvPr id="12" name="文本框 11"/>
          <p:cNvSpPr txBox="1"/>
          <p:nvPr/>
        </p:nvSpPr>
        <p:spPr>
          <a:xfrm>
            <a:off x="2978884" y="2394244"/>
            <a:ext cx="3262432" cy="646331"/>
          </a:xfrm>
          <a:prstGeom prst="rect">
            <a:avLst/>
          </a:prstGeom>
          <a:noFill/>
          <a:effectLst>
            <a:softEdge rad="12700"/>
          </a:effectLst>
        </p:spPr>
        <p:txBody>
          <a:bodyPr wrap="none" rtlCol="0">
            <a:spAutoFit/>
          </a:bodyPr>
          <a:lstStyle/>
          <a:p>
            <a:pPr algn="ctr"/>
            <a:r>
              <a:rPr lang="en-US" altLang="zh-CN" sz="3600" dirty="0">
                <a:solidFill>
                  <a:srgbClr val="0CA1C9"/>
                </a:solidFill>
                <a:ea typeface="宋体" charset="-122"/>
              </a:rPr>
              <a:t>Gain</a:t>
            </a:r>
            <a:r>
              <a:rPr lang="zh-CN" altLang="en-US" sz="3600" dirty="0">
                <a:solidFill>
                  <a:srgbClr val="0CA1C9"/>
                </a:solidFill>
                <a:ea typeface="宋体" charset="-122"/>
              </a:rPr>
              <a:t> </a:t>
            </a:r>
            <a:r>
              <a:rPr lang="en-US" altLang="zh-CN" sz="3600" dirty="0" smtClean="0">
                <a:solidFill>
                  <a:srgbClr val="EA4A54"/>
                </a:solidFill>
                <a:ea typeface="宋体" charset="-122"/>
              </a:rPr>
              <a:t>With</a:t>
            </a:r>
            <a:r>
              <a:rPr lang="zh-CN" altLang="en-US" sz="3600" dirty="0" smtClean="0">
                <a:solidFill>
                  <a:srgbClr val="EA4A54"/>
                </a:solidFill>
                <a:ea typeface="宋体" charset="-122"/>
              </a:rPr>
              <a:t> </a:t>
            </a:r>
            <a:r>
              <a:rPr lang="en-US" altLang="zh-CN" sz="3600" dirty="0">
                <a:solidFill>
                  <a:srgbClr val="0CA1C9"/>
                </a:solidFill>
                <a:ea typeface="宋体" charset="-122"/>
              </a:rPr>
              <a:t>Pain</a:t>
            </a:r>
            <a:endParaRPr lang="zh-CN" altLang="en-US" sz="3600" dirty="0">
              <a:latin typeface="+mj-lt"/>
              <a:ea typeface="+mj-ea"/>
            </a:endParaRPr>
          </a:p>
        </p:txBody>
      </p:sp>
      <p:sp>
        <p:nvSpPr>
          <p:cNvPr id="9" name="文本框 8"/>
          <p:cNvSpPr txBox="1"/>
          <p:nvPr/>
        </p:nvSpPr>
        <p:spPr>
          <a:xfrm>
            <a:off x="2658282" y="4636152"/>
            <a:ext cx="3903633" cy="646331"/>
          </a:xfrm>
          <a:prstGeom prst="rect">
            <a:avLst/>
          </a:prstGeom>
          <a:noFill/>
          <a:effectLst>
            <a:softEdge rad="12700"/>
          </a:effectLst>
        </p:spPr>
        <p:txBody>
          <a:bodyPr wrap="none" rtlCol="0">
            <a:spAutoFit/>
          </a:bodyPr>
          <a:lstStyle/>
          <a:p>
            <a:pPr algn="ctr"/>
            <a:r>
              <a:rPr lang="en-US" altLang="zh-CN" sz="3600" dirty="0">
                <a:solidFill>
                  <a:srgbClr val="0CA1C9"/>
                </a:solidFill>
                <a:ea typeface="宋体" charset="-122"/>
              </a:rPr>
              <a:t>Gain</a:t>
            </a:r>
            <a:r>
              <a:rPr lang="zh-CN" altLang="en-US" sz="3600" dirty="0">
                <a:solidFill>
                  <a:srgbClr val="0CA1C9"/>
                </a:solidFill>
                <a:ea typeface="宋体" charset="-122"/>
              </a:rPr>
              <a:t> </a:t>
            </a:r>
            <a:r>
              <a:rPr lang="en-US" altLang="zh-CN" sz="3600" dirty="0" smtClean="0">
                <a:solidFill>
                  <a:srgbClr val="0CA1C9"/>
                </a:solidFill>
                <a:ea typeface="宋体" charset="-122"/>
              </a:rPr>
              <a:t>Without</a:t>
            </a:r>
            <a:r>
              <a:rPr lang="zh-CN" altLang="en-US" sz="3600" dirty="0" smtClean="0">
                <a:solidFill>
                  <a:srgbClr val="0CA1C9"/>
                </a:solidFill>
                <a:ea typeface="宋体" charset="-122"/>
              </a:rPr>
              <a:t> </a:t>
            </a:r>
            <a:r>
              <a:rPr lang="en-US" altLang="zh-CN" sz="3600" dirty="0">
                <a:solidFill>
                  <a:srgbClr val="0CA1C9"/>
                </a:solidFill>
                <a:ea typeface="宋体" charset="-122"/>
              </a:rPr>
              <a:t>Pain</a:t>
            </a:r>
            <a:endParaRPr lang="zh-CN" altLang="en-US" sz="3600" dirty="0">
              <a:latin typeface="+mj-lt"/>
              <a:ea typeface="+mj-ea"/>
            </a:endParaRPr>
          </a:p>
        </p:txBody>
      </p:sp>
      <p:sp>
        <p:nvSpPr>
          <p:cNvPr id="5" name="下箭头 4"/>
          <p:cNvSpPr/>
          <p:nvPr/>
        </p:nvSpPr>
        <p:spPr>
          <a:xfrm>
            <a:off x="4250058" y="3311040"/>
            <a:ext cx="720080" cy="1054647"/>
          </a:xfrm>
          <a:prstGeom prst="downArrow">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内容占位符 11"/>
          <p:cNvSpPr>
            <a:spLocks noGrp="1"/>
          </p:cNvSpPr>
          <p:nvPr>
            <p:ph idx="1"/>
          </p:nvPr>
        </p:nvSpPr>
        <p:spPr>
          <a:xfrm>
            <a:off x="303462" y="3236267"/>
            <a:ext cx="3764482" cy="1399885"/>
          </a:xfrm>
        </p:spPr>
        <p:txBody>
          <a:bodyPr/>
          <a:lstStyle/>
          <a:p>
            <a:r>
              <a:rPr lang="en-US" altLang="zh-CN" sz="2000" dirty="0" smtClean="0"/>
              <a:t>High</a:t>
            </a:r>
            <a:r>
              <a:rPr lang="zh-CN" altLang="en-US" sz="2000" dirty="0" smtClean="0"/>
              <a:t> </a:t>
            </a:r>
            <a:r>
              <a:rPr lang="en-US" altLang="zh-CN" sz="2000" dirty="0" smtClean="0"/>
              <a:t>precision</a:t>
            </a:r>
            <a:endParaRPr lang="zh-CN" altLang="en-US" sz="2000" dirty="0" smtClean="0"/>
          </a:p>
          <a:p>
            <a:r>
              <a:rPr lang="en-US" altLang="zh-CN" sz="2000" dirty="0" smtClean="0"/>
              <a:t>Mitigate</a:t>
            </a:r>
            <a:r>
              <a:rPr lang="zh-CN" altLang="en-US" sz="2000" dirty="0" smtClean="0"/>
              <a:t> </a:t>
            </a:r>
            <a:r>
              <a:rPr lang="en-US" altLang="zh-CN" sz="2000" dirty="0" smtClean="0"/>
              <a:t>spatial</a:t>
            </a:r>
            <a:r>
              <a:rPr lang="zh-CN" altLang="en-US" sz="2000" dirty="0" smtClean="0"/>
              <a:t> </a:t>
            </a:r>
            <a:r>
              <a:rPr lang="en-US" altLang="zh-CN" sz="2000" dirty="0" smtClean="0"/>
              <a:t>ambiguity</a:t>
            </a:r>
            <a:r>
              <a:rPr lang="zh-CN" altLang="en-US" sz="2000" dirty="0" smtClean="0"/>
              <a:t> </a:t>
            </a:r>
          </a:p>
          <a:p>
            <a:r>
              <a:rPr lang="en-US" altLang="zh-CN" sz="2000" dirty="0" smtClean="0"/>
              <a:t>Ease</a:t>
            </a:r>
            <a:r>
              <a:rPr lang="zh-CN" altLang="en-US" sz="2000" dirty="0" smtClean="0"/>
              <a:t> </a:t>
            </a:r>
            <a:r>
              <a:rPr lang="en-US" altLang="zh-CN" sz="2000" dirty="0" smtClean="0"/>
              <a:t>temporal</a:t>
            </a:r>
            <a:r>
              <a:rPr lang="zh-CN" altLang="en-US" sz="2000" dirty="0" smtClean="0"/>
              <a:t> </a:t>
            </a:r>
            <a:r>
              <a:rPr lang="en-US" altLang="zh-CN" sz="2000" dirty="0" smtClean="0"/>
              <a:t>instability</a:t>
            </a:r>
            <a:endParaRPr lang="zh-CN" altLang="en-US" sz="2000" dirty="0" smtClean="0"/>
          </a:p>
          <a:p>
            <a:endParaRPr lang="en-US" altLang="zh-CN" sz="2000" dirty="0" smtClean="0"/>
          </a:p>
        </p:txBody>
      </p:sp>
      <p:cxnSp>
        <p:nvCxnSpPr>
          <p:cNvPr id="7" name="直线箭头连接符 6"/>
          <p:cNvCxnSpPr>
            <a:stCxn id="12" idx="1"/>
            <a:endCxn id="11" idx="0"/>
          </p:cNvCxnSpPr>
          <p:nvPr/>
        </p:nvCxnSpPr>
        <p:spPr>
          <a:xfrm flipH="1">
            <a:off x="2185703" y="2717410"/>
            <a:ext cx="793181" cy="518857"/>
          </a:xfrm>
          <a:prstGeom prst="straightConnector1">
            <a:avLst/>
          </a:prstGeom>
          <a:ln>
            <a:solidFill>
              <a:srgbClr val="0CA1C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a:stCxn id="9" idx="1"/>
            <a:endCxn id="11" idx="2"/>
          </p:cNvCxnSpPr>
          <p:nvPr/>
        </p:nvCxnSpPr>
        <p:spPr>
          <a:xfrm flipH="1" flipV="1">
            <a:off x="2185703" y="4636152"/>
            <a:ext cx="472579" cy="323166"/>
          </a:xfrm>
          <a:prstGeom prst="straightConnector1">
            <a:avLst/>
          </a:prstGeom>
          <a:ln>
            <a:solidFill>
              <a:srgbClr val="0CA1C9"/>
            </a:solidFill>
            <a:tailEnd type="triangle"/>
          </a:ln>
        </p:spPr>
        <p:style>
          <a:lnRef idx="1">
            <a:schemeClr val="accent1"/>
          </a:lnRef>
          <a:fillRef idx="0">
            <a:schemeClr val="accent1"/>
          </a:fillRef>
          <a:effectRef idx="0">
            <a:schemeClr val="accent1"/>
          </a:effectRef>
          <a:fontRef idx="minor">
            <a:schemeClr val="tx1"/>
          </a:fontRef>
        </p:style>
      </p:cxnSp>
      <p:sp>
        <p:nvSpPr>
          <p:cNvPr id="16" name="内容占位符 11"/>
          <p:cNvSpPr txBox="1">
            <a:spLocks/>
          </p:cNvSpPr>
          <p:nvPr/>
        </p:nvSpPr>
        <p:spPr bwMode="auto">
          <a:xfrm>
            <a:off x="5580112" y="3236266"/>
            <a:ext cx="3764482" cy="139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r>
              <a:rPr lang="en-US" altLang="zh-CN" sz="2000" kern="0" dirty="0" smtClean="0"/>
              <a:t>Induce</a:t>
            </a:r>
            <a:r>
              <a:rPr lang="zh-CN" altLang="en-US" sz="2000" kern="0" dirty="0" smtClean="0"/>
              <a:t> </a:t>
            </a:r>
            <a:r>
              <a:rPr lang="en-US" altLang="zh-CN" sz="2000" kern="0" dirty="0" smtClean="0"/>
              <a:t>system</a:t>
            </a:r>
            <a:r>
              <a:rPr lang="zh-CN" altLang="en-US" sz="2000" kern="0" dirty="0" smtClean="0"/>
              <a:t> </a:t>
            </a:r>
            <a:r>
              <a:rPr lang="en-US" altLang="zh-CN" sz="2000" kern="0" dirty="0" smtClean="0"/>
              <a:t>cost</a:t>
            </a:r>
            <a:endParaRPr lang="zh-CN" altLang="en-US" sz="2000" kern="0" dirty="0" smtClean="0"/>
          </a:p>
          <a:p>
            <a:r>
              <a:rPr lang="en-US" altLang="zh-CN" sz="2000" kern="0" dirty="0" smtClean="0"/>
              <a:t>Bring</a:t>
            </a:r>
            <a:r>
              <a:rPr lang="zh-CN" altLang="en-US" sz="2000" kern="0" dirty="0" smtClean="0"/>
              <a:t> </a:t>
            </a:r>
            <a:r>
              <a:rPr lang="en-US" altLang="zh-CN" sz="2000" kern="0" dirty="0" smtClean="0"/>
              <a:t>many</a:t>
            </a:r>
            <a:r>
              <a:rPr lang="zh-CN" altLang="en-US" sz="2000" kern="0" dirty="0" smtClean="0"/>
              <a:t> </a:t>
            </a:r>
            <a:r>
              <a:rPr lang="en-US" altLang="zh-CN" sz="2000" kern="0" dirty="0" smtClean="0"/>
              <a:t>restrictions</a:t>
            </a:r>
            <a:endParaRPr lang="zh-CN" altLang="en-US" sz="2000" kern="0" dirty="0" smtClean="0"/>
          </a:p>
          <a:p>
            <a:r>
              <a:rPr lang="en-US" altLang="zh-CN" sz="2000" kern="0" dirty="0" smtClean="0"/>
              <a:t>Special</a:t>
            </a:r>
            <a:r>
              <a:rPr lang="zh-CN" altLang="en-US" sz="2000" kern="0" dirty="0" smtClean="0"/>
              <a:t> </a:t>
            </a:r>
            <a:r>
              <a:rPr lang="en-US" altLang="zh-CN" sz="2000" kern="0" dirty="0" smtClean="0"/>
              <a:t>hardware</a:t>
            </a:r>
          </a:p>
        </p:txBody>
      </p:sp>
      <p:cxnSp>
        <p:nvCxnSpPr>
          <p:cNvPr id="18" name="直线箭头连接符 17"/>
          <p:cNvCxnSpPr>
            <a:stCxn id="12" idx="3"/>
            <a:endCxn id="16" idx="0"/>
          </p:cNvCxnSpPr>
          <p:nvPr/>
        </p:nvCxnSpPr>
        <p:spPr>
          <a:xfrm>
            <a:off x="6241316" y="2717410"/>
            <a:ext cx="1221037" cy="518856"/>
          </a:xfrm>
          <a:prstGeom prst="straightConnector1">
            <a:avLst/>
          </a:prstGeom>
          <a:ln>
            <a:solidFill>
              <a:srgbClr val="EA4A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9" idx="3"/>
            <a:endCxn id="16" idx="2"/>
          </p:cNvCxnSpPr>
          <p:nvPr/>
        </p:nvCxnSpPr>
        <p:spPr>
          <a:xfrm flipV="1">
            <a:off x="6561915" y="4636151"/>
            <a:ext cx="900438" cy="323167"/>
          </a:xfrm>
          <a:prstGeom prst="straightConnector1">
            <a:avLst/>
          </a:prstGeom>
          <a:ln>
            <a:solidFill>
              <a:srgbClr val="EA4A54"/>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987605" y="1679919"/>
            <a:ext cx="3148619" cy="461665"/>
          </a:xfrm>
          <a:prstGeom prst="rect">
            <a:avLst/>
          </a:prstGeom>
          <a:noFill/>
          <a:effectLst>
            <a:softEdge rad="12700"/>
          </a:effectLst>
        </p:spPr>
        <p:txBody>
          <a:bodyPr wrap="none" rtlCol="0">
            <a:spAutoFit/>
          </a:bodyPr>
          <a:lstStyle/>
          <a:p>
            <a:pPr algn="ctr"/>
            <a:r>
              <a:rPr lang="en-US" altLang="zh-CN" sz="2400" dirty="0" smtClean="0">
                <a:ea typeface="宋体" charset="-122"/>
              </a:rPr>
              <a:t>Additional</a:t>
            </a:r>
            <a:r>
              <a:rPr lang="zh-CN" altLang="en-US" sz="2400" dirty="0" smtClean="0">
                <a:ea typeface="宋体" charset="-122"/>
              </a:rPr>
              <a:t> </a:t>
            </a:r>
            <a:r>
              <a:rPr lang="en-US" altLang="zh-CN" sz="2400" dirty="0" smtClean="0">
                <a:ea typeface="宋体" charset="-122"/>
              </a:rPr>
              <a:t>information</a:t>
            </a:r>
            <a:endParaRPr lang="zh-CN" altLang="en-US" sz="2400" dirty="0">
              <a:latin typeface="+mj-lt"/>
              <a:ea typeface="+mj-ea"/>
            </a:endParaRPr>
          </a:p>
        </p:txBody>
      </p:sp>
      <p:sp>
        <p:nvSpPr>
          <p:cNvPr id="23" name="资料带 22"/>
          <p:cNvSpPr/>
          <p:nvPr/>
        </p:nvSpPr>
        <p:spPr>
          <a:xfrm>
            <a:off x="5052808" y="5311829"/>
            <a:ext cx="2242281" cy="864096"/>
          </a:xfrm>
          <a:prstGeom prst="flowChartPunchedTape">
            <a:avLst/>
          </a:prstGeom>
          <a:solidFill>
            <a:schemeClr val="bg1"/>
          </a:solidFill>
          <a:ln w="38100">
            <a:solidFill>
              <a:srgbClr val="0CA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234772" y="5513044"/>
            <a:ext cx="1724255" cy="461665"/>
          </a:xfrm>
          <a:prstGeom prst="rect">
            <a:avLst/>
          </a:prstGeom>
          <a:noFill/>
          <a:effectLst>
            <a:softEdge rad="12700"/>
          </a:effectLst>
        </p:spPr>
        <p:txBody>
          <a:bodyPr wrap="none" rtlCol="0">
            <a:spAutoFit/>
          </a:bodyPr>
          <a:lstStyle/>
          <a:p>
            <a:pPr algn="ctr"/>
            <a:r>
              <a:rPr lang="en-US" altLang="zh-CN" sz="2400" dirty="0" smtClean="0">
                <a:ea typeface="宋体" charset="-122"/>
              </a:rPr>
              <a:t>A</a:t>
            </a:r>
            <a:r>
              <a:rPr lang="zh-CN" altLang="en-US" sz="2400" dirty="0" smtClean="0">
                <a:ea typeface="宋体" charset="-122"/>
              </a:rPr>
              <a:t> </a:t>
            </a:r>
            <a:r>
              <a:rPr lang="en-US" altLang="zh-CN" sz="2400" dirty="0" smtClean="0">
                <a:ea typeface="宋体" charset="-122"/>
              </a:rPr>
              <a:t>new</a:t>
            </a:r>
            <a:r>
              <a:rPr lang="zh-CN" altLang="en-US" sz="2400" dirty="0" smtClean="0">
                <a:ea typeface="宋体" charset="-122"/>
              </a:rPr>
              <a:t> </a:t>
            </a:r>
            <a:r>
              <a:rPr lang="en-US" altLang="zh-CN" sz="2400" dirty="0" smtClean="0">
                <a:ea typeface="宋体" charset="-122"/>
              </a:rPr>
              <a:t>form</a:t>
            </a:r>
            <a:endParaRPr lang="zh-CN" altLang="en-US" sz="2400" dirty="0">
              <a:latin typeface="+mj-lt"/>
              <a:ea typeface="+mj-ea"/>
            </a:endParaRPr>
          </a:p>
        </p:txBody>
      </p:sp>
    </p:spTree>
    <p:extLst>
      <p:ext uri="{BB962C8B-B14F-4D97-AF65-F5344CB8AC3E}">
        <p14:creationId xmlns:p14="http://schemas.microsoft.com/office/powerpoint/2010/main" val="183768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25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blinds(horizontal)">
                                      <p:cBhvr>
                                        <p:cTn id="15" dur="250"/>
                                        <p:tgtEl>
                                          <p:spTgt spid="11">
                                            <p:txEl>
                                              <p:pRg st="0" end="0"/>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blinds(horizontal)">
                                      <p:cBhvr>
                                        <p:cTn id="18" dur="250"/>
                                        <p:tgtEl>
                                          <p:spTgt spid="11">
                                            <p:txEl>
                                              <p:pRg st="1" end="1"/>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blinds(horizontal)">
                                      <p:cBhvr>
                                        <p:cTn id="21" dur="250"/>
                                        <p:tgtEl>
                                          <p:spTgt spid="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par>
                                <p:cTn id="27" presetID="9"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ssolv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checkerboard(across)">
                                      <p:cBhvr>
                                        <p:cTn id="44" dur="500"/>
                                        <p:tgtEl>
                                          <p:spTgt spid="9"/>
                                        </p:tgtEl>
                                      </p:cBhvr>
                                    </p:animEffect>
                                  </p:childTnLst>
                                </p:cTn>
                              </p:par>
                              <p:par>
                                <p:cTn id="45" presetID="5" presetClass="entr" presetSubtype="1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checkerboard(across)">
                                      <p:cBhvr>
                                        <p:cTn id="47" dur="500"/>
                                        <p:tgtEl>
                                          <p:spTgt spid="20"/>
                                        </p:tgtEl>
                                      </p:cBhvr>
                                    </p:animEffect>
                                  </p:childTnLst>
                                </p:cTn>
                              </p:par>
                              <p:par>
                                <p:cTn id="48" presetID="5" presetClass="entr" presetSubtype="1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checkerboard(across)">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p:bldP spid="9" grpId="0"/>
      <p:bldP spid="11" grpId="0" build="p"/>
      <p:bldP spid="16" grpId="0"/>
      <p:bldP spid="21" grpId="0"/>
      <p:bldP spid="23" grpId="0"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Key Insight</a:t>
            </a:r>
            <a:endParaRPr lang="zh-CN" altLang="en-US" dirty="0"/>
          </a:p>
        </p:txBody>
      </p:sp>
      <p:sp>
        <p:nvSpPr>
          <p:cNvPr id="3" name="内容占位符 2"/>
          <p:cNvSpPr>
            <a:spLocks noGrp="1"/>
          </p:cNvSpPr>
          <p:nvPr>
            <p:ph idx="1"/>
          </p:nvPr>
        </p:nvSpPr>
        <p:spPr/>
        <p:txBody>
          <a:bodyPr/>
          <a:lstStyle/>
          <a:p>
            <a:r>
              <a:rPr lang="en-US" altLang="zh-CN" dirty="0" smtClean="0"/>
              <a:t>The</a:t>
            </a:r>
            <a:r>
              <a:rPr lang="zh-CN" altLang="en-US" dirty="0" smtClean="0"/>
              <a:t> </a:t>
            </a:r>
            <a:r>
              <a:rPr lang="en-US" altLang="zh-CN" dirty="0" smtClean="0">
                <a:solidFill>
                  <a:srgbClr val="FF0000"/>
                </a:solidFill>
              </a:rPr>
              <a:t>spatial</a:t>
            </a:r>
            <a:r>
              <a:rPr lang="zh-CN" altLang="en-US" dirty="0" smtClean="0">
                <a:solidFill>
                  <a:srgbClr val="FF0000"/>
                </a:solidFill>
              </a:rPr>
              <a:t> </a:t>
            </a:r>
            <a:r>
              <a:rPr lang="en-US" altLang="zh-CN" dirty="0" smtClean="0">
                <a:solidFill>
                  <a:srgbClr val="FF0000"/>
                </a:solidFill>
              </a:rPr>
              <a:t>relationships</a:t>
            </a:r>
            <a:r>
              <a:rPr lang="zh-CN" altLang="en-US" dirty="0" smtClean="0">
                <a:solidFill>
                  <a:srgbClr val="FF0000"/>
                </a:solidFill>
              </a:rPr>
              <a:t> </a:t>
            </a:r>
            <a:r>
              <a:rPr lang="en-US" altLang="zh-CN" dirty="0" smtClean="0"/>
              <a:t>of</a:t>
            </a:r>
            <a:r>
              <a:rPr lang="zh-CN" altLang="en-US" dirty="0" smtClean="0"/>
              <a:t> </a:t>
            </a:r>
            <a:r>
              <a:rPr lang="en-US" altLang="zh-CN" dirty="0" smtClean="0"/>
              <a:t>multiple</a:t>
            </a:r>
            <a:r>
              <a:rPr lang="zh-CN" altLang="en-US" dirty="0" smtClean="0"/>
              <a:t> </a:t>
            </a:r>
            <a:r>
              <a:rPr lang="en-US" altLang="zh-CN" dirty="0" smtClean="0"/>
              <a:t>RSS</a:t>
            </a:r>
            <a:r>
              <a:rPr lang="zh-CN" altLang="en-US" dirty="0" smtClean="0"/>
              <a:t> </a:t>
            </a:r>
            <a:r>
              <a:rPr lang="en-US" altLang="zh-CN" dirty="0" smtClean="0"/>
              <a:t>fingerprints</a:t>
            </a:r>
            <a:r>
              <a:rPr lang="zh-CN" altLang="en-US" dirty="0" smtClean="0"/>
              <a:t> </a:t>
            </a:r>
            <a:r>
              <a:rPr lang="en-US" altLang="zh-CN" dirty="0" smtClean="0"/>
              <a:t>from</a:t>
            </a:r>
            <a:r>
              <a:rPr lang="zh-CN" altLang="en-US" dirty="0" smtClean="0"/>
              <a:t> </a:t>
            </a:r>
            <a:r>
              <a:rPr lang="en-US" altLang="zh-CN" dirty="0" err="1" smtClean="0"/>
              <a:t>neighbouring</a:t>
            </a:r>
            <a:r>
              <a:rPr lang="zh-CN" altLang="en-US" dirty="0" smtClean="0"/>
              <a:t> </a:t>
            </a:r>
            <a:r>
              <a:rPr lang="en-US" altLang="zh-CN" dirty="0" smtClean="0"/>
              <a:t>locations</a:t>
            </a:r>
            <a:r>
              <a:rPr lang="zh-CN" altLang="en-US" dirty="0" smtClean="0"/>
              <a:t> </a:t>
            </a:r>
            <a:r>
              <a:rPr lang="en-US" altLang="zh-CN" dirty="0" smtClean="0"/>
              <a:t>would</a:t>
            </a:r>
            <a:r>
              <a:rPr lang="zh-CN" altLang="en-US" dirty="0" smtClean="0"/>
              <a:t> </a:t>
            </a:r>
            <a:r>
              <a:rPr lang="en-US" altLang="zh-CN" dirty="0" smtClean="0"/>
              <a:t>be</a:t>
            </a:r>
            <a:r>
              <a:rPr lang="zh-CN" altLang="en-US" dirty="0" smtClean="0"/>
              <a:t> </a:t>
            </a:r>
            <a:r>
              <a:rPr lang="en-US" altLang="zh-CN" dirty="0" smtClean="0">
                <a:solidFill>
                  <a:srgbClr val="FF0000"/>
                </a:solidFill>
              </a:rPr>
              <a:t>more</a:t>
            </a:r>
            <a:r>
              <a:rPr lang="zh-CN" altLang="en-US" dirty="0" smtClean="0">
                <a:solidFill>
                  <a:srgbClr val="FF0000"/>
                </a:solidFill>
              </a:rPr>
              <a:t> </a:t>
            </a:r>
            <a:r>
              <a:rPr lang="en-US" altLang="zh-CN" dirty="0" smtClean="0">
                <a:solidFill>
                  <a:srgbClr val="FF0000"/>
                </a:solidFill>
              </a:rPr>
              <a:t>robust</a:t>
            </a:r>
            <a:r>
              <a:rPr lang="zh-CN" altLang="en-US" dirty="0" smtClean="0">
                <a:solidFill>
                  <a:srgbClr val="FF0000"/>
                </a:solidFill>
              </a:rPr>
              <a:t> </a:t>
            </a:r>
            <a:r>
              <a:rPr lang="en-US" altLang="zh-CN" dirty="0" smtClean="0"/>
              <a:t>than</a:t>
            </a:r>
            <a:r>
              <a:rPr lang="zh-CN" altLang="en-US" dirty="0" smtClean="0"/>
              <a:t> </a:t>
            </a:r>
            <a:r>
              <a:rPr lang="en-US" altLang="zh-CN" dirty="0" smtClean="0">
                <a:solidFill>
                  <a:srgbClr val="FF0000"/>
                </a:solidFill>
              </a:rPr>
              <a:t>individual</a:t>
            </a:r>
            <a:r>
              <a:rPr lang="zh-CN" altLang="en-US" dirty="0" smtClean="0">
                <a:solidFill>
                  <a:srgbClr val="FF0000"/>
                </a:solidFill>
              </a:rPr>
              <a:t> </a:t>
            </a:r>
            <a:r>
              <a:rPr lang="en-US" altLang="zh-CN" dirty="0" smtClean="0">
                <a:solidFill>
                  <a:srgbClr val="FF0000"/>
                </a:solidFill>
              </a:rPr>
              <a:t>RSS</a:t>
            </a:r>
            <a:r>
              <a:rPr lang="zh-CN" altLang="en-US" dirty="0" smtClean="0">
                <a:solidFill>
                  <a:srgbClr val="FF0000"/>
                </a:solidFill>
              </a:rPr>
              <a:t> </a:t>
            </a:r>
            <a:r>
              <a:rPr lang="en-US" altLang="zh-CN" dirty="0" smtClean="0">
                <a:solidFill>
                  <a:srgbClr val="FF0000"/>
                </a:solidFill>
              </a:rPr>
              <a:t>fingerprints</a:t>
            </a:r>
            <a:r>
              <a:rPr lang="zh-CN" altLang="en-US" dirty="0" smtClean="0">
                <a:solidFill>
                  <a:srgbClr val="FF0000"/>
                </a:solidFill>
              </a:rPr>
              <a:t> </a:t>
            </a:r>
            <a:r>
              <a:rPr lang="en-US" altLang="zh-CN" dirty="0" smtClean="0"/>
              <a:t>from</a:t>
            </a:r>
            <a:r>
              <a:rPr lang="zh-CN" altLang="en-US" dirty="0" smtClean="0"/>
              <a:t> </a:t>
            </a:r>
            <a:r>
              <a:rPr lang="en-US" altLang="zh-CN" dirty="0" smtClean="0"/>
              <a:t>one</a:t>
            </a:r>
            <a:r>
              <a:rPr lang="zh-CN" altLang="en-US" dirty="0" smtClean="0"/>
              <a:t> </a:t>
            </a:r>
            <a:r>
              <a:rPr lang="en-US" altLang="zh-CN" dirty="0" smtClean="0"/>
              <a:t>single</a:t>
            </a:r>
            <a:r>
              <a:rPr lang="zh-CN" altLang="en-US" dirty="0" smtClean="0"/>
              <a:t> </a:t>
            </a:r>
            <a:r>
              <a:rPr lang="en-US" altLang="zh-CN" dirty="0" smtClean="0"/>
              <a:t>location.</a:t>
            </a:r>
            <a:endParaRPr lang="zh-CN" altLang="en-US" dirty="0" smtClean="0"/>
          </a:p>
          <a:p>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a:p>
          <a:p>
            <a:pPr marL="0" indent="0">
              <a:buNone/>
            </a:pPr>
            <a:endParaRPr lang="zh-CN" altLang="en-US" dirty="0"/>
          </a:p>
          <a:p>
            <a:endParaRPr lang="zh-CN" altLang="en-US" dirty="0" smtClean="0"/>
          </a:p>
          <a:p>
            <a:endParaRPr lang="zh-CN" altLang="en-US" dirty="0"/>
          </a:p>
          <a:p>
            <a:endParaRPr lang="zh-CN" altLang="en-US" dirty="0" smtClean="0"/>
          </a:p>
          <a:p>
            <a:endParaRPr lang="zh-CN" altLang="en-US" dirty="0"/>
          </a:p>
          <a:p>
            <a:endParaRPr lang="zh-CN" altLang="en-US" dirty="0" smtClean="0"/>
          </a:p>
          <a:p>
            <a:endParaRPr lang="en-US" altLang="zh-CN" dirty="0"/>
          </a:p>
          <a:p>
            <a:endParaRPr lang="en-US" altLang="zh-CN" dirty="0" smtClean="0"/>
          </a:p>
          <a:p>
            <a:endParaRPr lang="en-US" altLang="zh-CN" dirty="0"/>
          </a:p>
          <a:p>
            <a:endParaRPr lang="en-US" altLang="zh-CN" dirty="0" smtClean="0"/>
          </a:p>
          <a:p>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9</a:t>
            </a:fld>
            <a:endParaRPr lang="en-US" altLang="zh-CN"/>
          </a:p>
        </p:txBody>
      </p:sp>
      <p:pic>
        <p:nvPicPr>
          <p:cNvPr id="7" name="Picture 6"/>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79" b="95897" l="4622" r="97059"/>
                    </a14:imgEffect>
                  </a14:imgLayer>
                </a14:imgProps>
              </a:ext>
              <a:ext uri="{28A0092B-C50C-407E-A947-70E740481C1C}">
                <a14:useLocalDpi xmlns:a14="http://schemas.microsoft.com/office/drawing/2010/main" val="0"/>
              </a:ext>
            </a:extLst>
          </a:blip>
          <a:srcRect/>
          <a:stretch>
            <a:fillRect/>
          </a:stretch>
        </p:blipFill>
        <p:spPr bwMode="auto">
          <a:xfrm>
            <a:off x="1259632" y="3652440"/>
            <a:ext cx="1133475"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http://www.grlc.vic.gov.au/sites/default/files/images/Wifi-Icon-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9882" y="3436416"/>
            <a:ext cx="377825" cy="377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995936" y="3436416"/>
            <a:ext cx="891464" cy="89146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87400" y="3436416"/>
            <a:ext cx="891464" cy="89146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A1C9"/>
                </a:solidFill>
              </a:rPr>
              <a:t>-</a:t>
            </a:r>
            <a:r>
              <a:rPr lang="en-US" b="1" dirty="0" smtClean="0">
                <a:solidFill>
                  <a:srgbClr val="0CA1C9"/>
                </a:solidFill>
              </a:rPr>
              <a:t>60db</a:t>
            </a:r>
            <a:endParaRPr lang="en-US" b="1" dirty="0">
              <a:solidFill>
                <a:srgbClr val="0CA1C9"/>
              </a:solidFill>
            </a:endParaRPr>
          </a:p>
        </p:txBody>
      </p:sp>
      <p:sp>
        <p:nvSpPr>
          <p:cNvPr id="13" name="Rectangle 12"/>
          <p:cNvSpPr/>
          <p:nvPr/>
        </p:nvSpPr>
        <p:spPr>
          <a:xfrm>
            <a:off x="5778864" y="3435141"/>
            <a:ext cx="891464" cy="89146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CA1C9"/>
                </a:solidFill>
              </a:rPr>
              <a:t>-65db</a:t>
            </a:r>
            <a:endParaRPr lang="en-US" b="1" dirty="0">
              <a:solidFill>
                <a:srgbClr val="0CA1C9"/>
              </a:solidFill>
            </a:endParaRPr>
          </a:p>
        </p:txBody>
      </p:sp>
      <p:sp>
        <p:nvSpPr>
          <p:cNvPr id="14" name="Rectangle 13"/>
          <p:cNvSpPr/>
          <p:nvPr/>
        </p:nvSpPr>
        <p:spPr>
          <a:xfrm>
            <a:off x="6670328" y="3435141"/>
            <a:ext cx="891464" cy="89146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995936" y="5271357"/>
            <a:ext cx="891464" cy="89146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7400" y="5271357"/>
            <a:ext cx="891464" cy="89146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EA4A54"/>
                </a:solidFill>
              </a:rPr>
              <a:t>-68</a:t>
            </a:r>
            <a:r>
              <a:rPr lang="en-US" b="1" dirty="0" smtClean="0">
                <a:solidFill>
                  <a:srgbClr val="EA4A54"/>
                </a:solidFill>
              </a:rPr>
              <a:t>db</a:t>
            </a:r>
            <a:endParaRPr lang="en-US" b="1" dirty="0">
              <a:solidFill>
                <a:srgbClr val="EA4A54"/>
              </a:solidFill>
            </a:endParaRPr>
          </a:p>
        </p:txBody>
      </p:sp>
      <p:sp>
        <p:nvSpPr>
          <p:cNvPr id="17" name="Rectangle 16"/>
          <p:cNvSpPr/>
          <p:nvPr/>
        </p:nvSpPr>
        <p:spPr>
          <a:xfrm>
            <a:off x="5778864" y="5270082"/>
            <a:ext cx="891464" cy="89146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EA4A54"/>
                </a:solidFill>
              </a:rPr>
              <a:t>-72db</a:t>
            </a:r>
            <a:endParaRPr lang="en-US" b="1" dirty="0">
              <a:solidFill>
                <a:srgbClr val="EA4A54"/>
              </a:solidFill>
            </a:endParaRPr>
          </a:p>
        </p:txBody>
      </p:sp>
      <p:sp>
        <p:nvSpPr>
          <p:cNvPr id="18" name="Rectangle 17"/>
          <p:cNvSpPr/>
          <p:nvPr/>
        </p:nvSpPr>
        <p:spPr>
          <a:xfrm>
            <a:off x="6670328" y="5270082"/>
            <a:ext cx="891464" cy="89146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7" idx="3"/>
          </p:cNvCxnSpPr>
          <p:nvPr/>
        </p:nvCxnSpPr>
        <p:spPr>
          <a:xfrm flipV="1">
            <a:off x="2393107" y="3933056"/>
            <a:ext cx="1602829" cy="1837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2"/>
          </p:cNvCxnSpPr>
          <p:nvPr/>
        </p:nvCxnSpPr>
        <p:spPr>
          <a:xfrm>
            <a:off x="1826370" y="4581128"/>
            <a:ext cx="2169566" cy="1224136"/>
          </a:xfrm>
          <a:prstGeom prst="straightConnector1">
            <a:avLst/>
          </a:prstGeom>
          <a:ln w="635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21174106">
            <a:off x="2200094" y="3595990"/>
            <a:ext cx="1918229" cy="369332"/>
          </a:xfrm>
          <a:prstGeom prst="rect">
            <a:avLst/>
          </a:prstGeom>
          <a:noFill/>
        </p:spPr>
        <p:txBody>
          <a:bodyPr wrap="square" rtlCol="0">
            <a:spAutoFit/>
          </a:bodyPr>
          <a:lstStyle/>
          <a:p>
            <a:r>
              <a:rPr lang="en-US" b="1" dirty="0">
                <a:solidFill>
                  <a:srgbClr val="0CA1C9"/>
                </a:solidFill>
                <a:latin typeface="+mn-lt"/>
              </a:rPr>
              <a:t>Original Power</a:t>
            </a:r>
            <a:endParaRPr lang="en-US" b="1" dirty="0">
              <a:solidFill>
                <a:srgbClr val="0CA1C9"/>
              </a:solidFill>
              <a:latin typeface="+mn-lt"/>
            </a:endParaRPr>
          </a:p>
        </p:txBody>
      </p:sp>
      <p:sp>
        <p:nvSpPr>
          <p:cNvPr id="25" name="TextBox 24"/>
          <p:cNvSpPr txBox="1"/>
          <p:nvPr/>
        </p:nvSpPr>
        <p:spPr>
          <a:xfrm rot="1824873">
            <a:off x="1749021" y="5163350"/>
            <a:ext cx="2072854" cy="369332"/>
          </a:xfrm>
          <a:prstGeom prst="rect">
            <a:avLst/>
          </a:prstGeom>
          <a:noFill/>
        </p:spPr>
        <p:txBody>
          <a:bodyPr wrap="square" rtlCol="0">
            <a:spAutoFit/>
          </a:bodyPr>
          <a:lstStyle/>
          <a:p>
            <a:r>
              <a:rPr lang="en-US" b="1" dirty="0" smtClean="0">
                <a:solidFill>
                  <a:srgbClr val="EA4A54"/>
                </a:solidFill>
                <a:latin typeface="+mn-lt"/>
              </a:rPr>
              <a:t>Adjusted </a:t>
            </a:r>
            <a:r>
              <a:rPr lang="en-US" b="1" dirty="0">
                <a:solidFill>
                  <a:srgbClr val="EA4A54"/>
                </a:solidFill>
                <a:latin typeface="+mn-lt"/>
              </a:rPr>
              <a:t>Power</a:t>
            </a:r>
            <a:endParaRPr lang="en-US" b="1" dirty="0">
              <a:solidFill>
                <a:srgbClr val="EA4A54"/>
              </a:solidFill>
              <a:latin typeface="+mn-lt"/>
            </a:endParaRPr>
          </a:p>
        </p:txBody>
      </p:sp>
      <p:cxnSp>
        <p:nvCxnSpPr>
          <p:cNvPr id="27" name="Straight Connector 26"/>
          <p:cNvCxnSpPr>
            <a:stCxn id="12" idx="2"/>
            <a:endCxn id="16" idx="0"/>
          </p:cNvCxnSpPr>
          <p:nvPr/>
        </p:nvCxnSpPr>
        <p:spPr>
          <a:xfrm>
            <a:off x="5333132" y="4327880"/>
            <a:ext cx="0" cy="943477"/>
          </a:xfrm>
          <a:prstGeom prst="line">
            <a:avLst/>
          </a:prstGeom>
          <a:ln w="63500">
            <a:solidFill>
              <a:srgbClr val="EA4A54"/>
            </a:solidFill>
            <a:headEnd type="triangle" w="sm"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381527" y="4566873"/>
            <a:ext cx="1018208" cy="461665"/>
          </a:xfrm>
          <a:prstGeom prst="rect">
            <a:avLst/>
          </a:prstGeom>
          <a:noFill/>
        </p:spPr>
        <p:txBody>
          <a:bodyPr wrap="square" rtlCol="0">
            <a:spAutoFit/>
          </a:bodyPr>
          <a:lstStyle/>
          <a:p>
            <a:r>
              <a:rPr lang="en-US" sz="2400" dirty="0">
                <a:solidFill>
                  <a:srgbClr val="EA4A54"/>
                </a:solidFill>
                <a:latin typeface="+mn-lt"/>
              </a:rPr>
              <a:t>8d</a:t>
            </a:r>
            <a:r>
              <a:rPr lang="en-US" sz="2400" dirty="0">
                <a:solidFill>
                  <a:srgbClr val="EA4A54"/>
                </a:solidFill>
                <a:latin typeface="+mn-lt"/>
              </a:rPr>
              <a:t>b</a:t>
            </a:r>
          </a:p>
        </p:txBody>
      </p:sp>
      <p:sp>
        <p:nvSpPr>
          <p:cNvPr id="29" name="TextBox 28"/>
          <p:cNvSpPr txBox="1"/>
          <p:nvPr/>
        </p:nvSpPr>
        <p:spPr>
          <a:xfrm>
            <a:off x="5364088" y="2852936"/>
            <a:ext cx="864096" cy="461665"/>
          </a:xfrm>
          <a:prstGeom prst="rect">
            <a:avLst/>
          </a:prstGeom>
          <a:noFill/>
        </p:spPr>
        <p:txBody>
          <a:bodyPr wrap="square" rtlCol="0">
            <a:spAutoFit/>
          </a:bodyPr>
          <a:lstStyle/>
          <a:p>
            <a:r>
              <a:rPr lang="en-US" sz="2400" dirty="0">
                <a:latin typeface="+mn-lt"/>
              </a:rPr>
              <a:t>5db</a:t>
            </a:r>
            <a:endParaRPr lang="en-US" sz="2400" dirty="0">
              <a:latin typeface="+mn-lt"/>
            </a:endParaRPr>
          </a:p>
        </p:txBody>
      </p:sp>
      <p:sp>
        <p:nvSpPr>
          <p:cNvPr id="32" name="TextBox 31"/>
          <p:cNvSpPr txBox="1"/>
          <p:nvPr/>
        </p:nvSpPr>
        <p:spPr>
          <a:xfrm>
            <a:off x="5379519" y="6252319"/>
            <a:ext cx="864096" cy="461665"/>
          </a:xfrm>
          <a:prstGeom prst="rect">
            <a:avLst/>
          </a:prstGeom>
          <a:noFill/>
        </p:spPr>
        <p:txBody>
          <a:bodyPr wrap="square" rtlCol="0">
            <a:spAutoFit/>
          </a:bodyPr>
          <a:lstStyle/>
          <a:p>
            <a:r>
              <a:rPr lang="en-US" sz="2400" dirty="0" smtClean="0">
                <a:latin typeface="+mn-lt"/>
              </a:rPr>
              <a:t>4db</a:t>
            </a:r>
            <a:endParaRPr lang="en-US" sz="2400" dirty="0">
              <a:latin typeface="+mn-lt"/>
            </a:endParaRPr>
          </a:p>
        </p:txBody>
      </p:sp>
      <p:cxnSp>
        <p:nvCxnSpPr>
          <p:cNvPr id="34" name="Straight Arrow Connector 33"/>
          <p:cNvCxnSpPr>
            <a:stCxn id="12" idx="0"/>
          </p:cNvCxnSpPr>
          <p:nvPr/>
        </p:nvCxnSpPr>
        <p:spPr>
          <a:xfrm flipV="1">
            <a:off x="5333132" y="3219117"/>
            <a:ext cx="246980" cy="217299"/>
          </a:xfrm>
          <a:prstGeom prst="straightConnector1">
            <a:avLst/>
          </a:prstGeom>
          <a:ln w="38100">
            <a:solidFill>
              <a:srgbClr val="0CA1C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3" idx="0"/>
          </p:cNvCxnSpPr>
          <p:nvPr/>
        </p:nvCxnSpPr>
        <p:spPr>
          <a:xfrm flipH="1" flipV="1">
            <a:off x="5890631" y="3219117"/>
            <a:ext cx="333965" cy="216024"/>
          </a:xfrm>
          <a:prstGeom prst="straightConnector1">
            <a:avLst/>
          </a:prstGeom>
          <a:ln w="38100">
            <a:solidFill>
              <a:srgbClr val="0CA1C9"/>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6" idx="2"/>
          </p:cNvCxnSpPr>
          <p:nvPr/>
        </p:nvCxnSpPr>
        <p:spPr>
          <a:xfrm>
            <a:off x="5333132" y="6162821"/>
            <a:ext cx="246043" cy="218507"/>
          </a:xfrm>
          <a:prstGeom prst="straightConnector1">
            <a:avLst/>
          </a:prstGeom>
          <a:ln w="38100">
            <a:solidFill>
              <a:srgbClr val="0CA1C9"/>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7" idx="2"/>
          </p:cNvCxnSpPr>
          <p:nvPr/>
        </p:nvCxnSpPr>
        <p:spPr>
          <a:xfrm flipH="1">
            <a:off x="5945103" y="6161546"/>
            <a:ext cx="279493" cy="219782"/>
          </a:xfrm>
          <a:prstGeom prst="straightConnector1">
            <a:avLst/>
          </a:prstGeom>
          <a:ln w="38100">
            <a:solidFill>
              <a:srgbClr val="0CA1C9"/>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4875916" y="3619400"/>
            <a:ext cx="914433" cy="5866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873912" y="5482236"/>
            <a:ext cx="914433" cy="5866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329544" y="2823374"/>
            <a:ext cx="853940" cy="547855"/>
          </a:xfrm>
          <a:prstGeom prst="ellipse">
            <a:avLst/>
          </a:prstGeom>
          <a:noFill/>
          <a:ln w="38100">
            <a:solidFill>
              <a:srgbClr val="53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A1C9"/>
                </a:solidFill>
              </a:ln>
            </a:endParaRPr>
          </a:p>
        </p:txBody>
      </p:sp>
      <p:sp>
        <p:nvSpPr>
          <p:cNvPr id="50" name="Oval 49"/>
          <p:cNvSpPr/>
          <p:nvPr/>
        </p:nvSpPr>
        <p:spPr>
          <a:xfrm>
            <a:off x="5329544" y="6214834"/>
            <a:ext cx="853940" cy="547855"/>
          </a:xfrm>
          <a:prstGeom prst="ellipse">
            <a:avLst/>
          </a:prstGeom>
          <a:noFill/>
          <a:ln w="38100">
            <a:solidFill>
              <a:srgbClr val="53B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A1C9"/>
                </a:solidFill>
              </a:ln>
            </a:endParaRPr>
          </a:p>
        </p:txBody>
      </p:sp>
    </p:spTree>
    <p:extLst>
      <p:ext uri="{BB962C8B-B14F-4D97-AF65-F5344CB8AC3E}">
        <p14:creationId xmlns:p14="http://schemas.microsoft.com/office/powerpoint/2010/main" val="14669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9" grpId="0"/>
      <p:bldP spid="32" grpId="0"/>
      <p:bldP spid="44" grpId="0" animBg="1"/>
      <p:bldP spid="44" grpId="1" animBg="1"/>
      <p:bldP spid="47" grpId="0" animBg="1"/>
      <p:bldP spid="47" grpId="1" animBg="1"/>
      <p:bldP spid="48" grpId="0" animBg="1"/>
      <p:bldP spid="50" grpId="0" animBg="1"/>
    </p:bldLst>
  </p:timing>
</p:sld>
</file>

<file path=ppt/theme/theme1.xml><?xml version="1.0" encoding="utf-8"?>
<a:theme xmlns:a="http://schemas.openxmlformats.org/drawingml/2006/main" name="slightly_digital">
  <a:themeElements>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主题​​">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8100">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主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主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主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主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主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主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slightly_digital</Template>
  <TotalTime>42997</TotalTime>
  <Words>2878</Words>
  <Application>Microsoft Macintosh PowerPoint</Application>
  <PresentationFormat>On-screen Show (4:3)</PresentationFormat>
  <Paragraphs>357</Paragraphs>
  <Slides>31</Slides>
  <Notes>31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Cambria Math</vt:lpstr>
      <vt:lpstr>Century Gothic</vt:lpstr>
      <vt:lpstr>宋体</vt:lpstr>
      <vt:lpstr>等线</vt:lpstr>
      <vt:lpstr>Arial</vt:lpstr>
      <vt:lpstr>slightly_digital</vt:lpstr>
      <vt:lpstr>Embracing Spatial Awareness  For Reliable WiFi-based Indoor Location Systems</vt:lpstr>
      <vt:lpstr>Motivation</vt:lpstr>
      <vt:lpstr>Major Problems</vt:lpstr>
      <vt:lpstr>Major Problems</vt:lpstr>
      <vt:lpstr>Existing Arts</vt:lpstr>
      <vt:lpstr>Existing Arts</vt:lpstr>
      <vt:lpstr>Problem Statement</vt:lpstr>
      <vt:lpstr>Problem Statement</vt:lpstr>
      <vt:lpstr>Key Insight</vt:lpstr>
      <vt:lpstr>Key Insight</vt:lpstr>
      <vt:lpstr>Our Work</vt:lpstr>
      <vt:lpstr>RSG Specification</vt:lpstr>
      <vt:lpstr>RSG Specification</vt:lpstr>
      <vt:lpstr>RSG Specification</vt:lpstr>
      <vt:lpstr>Comparing RSG</vt:lpstr>
      <vt:lpstr>RSG Advantages</vt:lpstr>
      <vt:lpstr>RSG Advantages</vt:lpstr>
      <vt:lpstr>System Overview</vt:lpstr>
      <vt:lpstr>Evaluations &amp; Results How much gains we can get without pains?</vt:lpstr>
      <vt:lpstr>Experiment</vt:lpstr>
      <vt:lpstr>Experiment</vt:lpstr>
      <vt:lpstr>Performance in different areas</vt:lpstr>
      <vt:lpstr>Performance comparison</vt:lpstr>
      <vt:lpstr>Performance comparison</vt:lpstr>
      <vt:lpstr>Conclusion</vt:lpstr>
      <vt:lpstr>Demo</vt:lpstr>
      <vt:lpstr>PowerPoint Presentation</vt:lpstr>
      <vt:lpstr>Challenges</vt:lpstr>
      <vt:lpstr>Challenges</vt:lpstr>
      <vt:lpstr>Profiling a Reference Location</vt:lpstr>
      <vt:lpstr>Challenges</vt:lpstr>
    </vt:vector>
  </TitlesOfParts>
  <Company>HKUST</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slightly digital</dc:title>
  <dc:creator>zimu</dc:creator>
  <cp:lastModifiedBy>Xu Jingao</cp:lastModifiedBy>
  <cp:revision>1306</cp:revision>
  <cp:lastPrinted>2016-04-08T02:17:10Z</cp:lastPrinted>
  <dcterms:created xsi:type="dcterms:W3CDTF">2013-09-30T01:54:11Z</dcterms:created>
  <dcterms:modified xsi:type="dcterms:W3CDTF">2018-10-11T05:00:10Z</dcterms:modified>
</cp:coreProperties>
</file>